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73" r:id="rId5"/>
    <p:sldId id="261" r:id="rId6"/>
    <p:sldId id="304" r:id="rId7"/>
    <p:sldId id="259" r:id="rId8"/>
    <p:sldId id="263" r:id="rId9"/>
    <p:sldId id="264" r:id="rId10"/>
    <p:sldId id="284" r:id="rId11"/>
    <p:sldId id="285" r:id="rId12"/>
    <p:sldId id="282" r:id="rId13"/>
    <p:sldId id="288" r:id="rId14"/>
    <p:sldId id="306" r:id="rId15"/>
    <p:sldId id="279" r:id="rId16"/>
    <p:sldId id="280" r:id="rId17"/>
    <p:sldId id="276" r:id="rId18"/>
    <p:sldId id="265" r:id="rId19"/>
    <p:sldId id="291" r:id="rId20"/>
    <p:sldId id="277" r:id="rId21"/>
    <p:sldId id="266" r:id="rId22"/>
    <p:sldId id="275" r:id="rId23"/>
    <p:sldId id="257" r:id="rId24"/>
    <p:sldId id="303" r:id="rId25"/>
    <p:sldId id="281" r:id="rId26"/>
    <p:sldId id="274" r:id="rId27"/>
    <p:sldId id="268" r:id="rId28"/>
    <p:sldId id="267" r:id="rId29"/>
    <p:sldId id="302" r:id="rId30"/>
    <p:sldId id="313" r:id="rId31"/>
    <p:sldId id="296" r:id="rId32"/>
    <p:sldId id="300" r:id="rId33"/>
    <p:sldId id="297" r:id="rId34"/>
    <p:sldId id="314" r:id="rId35"/>
    <p:sldId id="298" r:id="rId36"/>
    <p:sldId id="299" r:id="rId3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7B2"/>
    <a:srgbClr val="367EF2"/>
    <a:srgbClr val="4610E0"/>
    <a:srgbClr val="5C4D83"/>
    <a:srgbClr val="99CCFF"/>
    <a:srgbClr val="A6CBEA"/>
    <a:srgbClr val="CCFFFF"/>
    <a:srgbClr val="6082EE"/>
    <a:srgbClr val="A6B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6229D2-226D-4239-83C8-FD835215558D}" v="3" dt="2022-12-15T21:38:13.025"/>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p:cViewPr varScale="1">
        <p:scale>
          <a:sx n="86" d="100"/>
          <a:sy n="86" d="100"/>
        </p:scale>
        <p:origin x="523"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C0910F-E168-3FDE-9E26-BBFBA7E889C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E2CAAE7-8FB6-432D-B402-32D7F52919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C999A9E-D1A0-F4C5-EE14-31410B235F76}"/>
              </a:ext>
            </a:extLst>
          </p:cNvPr>
          <p:cNvSpPr>
            <a:spLocks noGrp="1"/>
          </p:cNvSpPr>
          <p:nvPr>
            <p:ph type="dt" sz="half" idx="10"/>
          </p:nvPr>
        </p:nvSpPr>
        <p:spPr/>
        <p:txBody>
          <a:bodyPr/>
          <a:lstStyle/>
          <a:p>
            <a:fld id="{37571841-AE94-4E14-8CF4-6C22ED3D55CC}" type="datetimeFigureOut">
              <a:rPr lang="fr-FR" smtClean="0"/>
              <a:t>04/03/2023</a:t>
            </a:fld>
            <a:endParaRPr lang="fr-FR"/>
          </a:p>
        </p:txBody>
      </p:sp>
      <p:sp>
        <p:nvSpPr>
          <p:cNvPr id="5" name="Espace réservé du pied de page 4">
            <a:extLst>
              <a:ext uri="{FF2B5EF4-FFF2-40B4-BE49-F238E27FC236}">
                <a16:creationId xmlns:a16="http://schemas.microsoft.com/office/drawing/2014/main" id="{10A4624F-661F-5732-6C1A-846BFAA5D83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CA4ABE6-C46B-6272-12CB-2FBFF8D334C5}"/>
              </a:ext>
            </a:extLst>
          </p:cNvPr>
          <p:cNvSpPr>
            <a:spLocks noGrp="1"/>
          </p:cNvSpPr>
          <p:nvPr>
            <p:ph type="sldNum" sz="quarter" idx="12"/>
          </p:nvPr>
        </p:nvSpPr>
        <p:spPr/>
        <p:txBody>
          <a:bodyPr/>
          <a:lstStyle/>
          <a:p>
            <a:fld id="{AE321DA9-F512-4580-AD98-FEF18E4BE46C}" type="slidenum">
              <a:rPr lang="fr-FR" smtClean="0"/>
              <a:t>‹N°›</a:t>
            </a:fld>
            <a:endParaRPr lang="fr-FR"/>
          </a:p>
        </p:txBody>
      </p:sp>
    </p:spTree>
    <p:extLst>
      <p:ext uri="{BB962C8B-B14F-4D97-AF65-F5344CB8AC3E}">
        <p14:creationId xmlns:p14="http://schemas.microsoft.com/office/powerpoint/2010/main" val="1483665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959EB2-A692-77F6-3DC5-9F6FE2EF80A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FA80728-3F86-D803-3B85-D5B1A67F47C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6B27C3-EA29-60CB-1990-D261960161FE}"/>
              </a:ext>
            </a:extLst>
          </p:cNvPr>
          <p:cNvSpPr>
            <a:spLocks noGrp="1"/>
          </p:cNvSpPr>
          <p:nvPr>
            <p:ph type="dt" sz="half" idx="10"/>
          </p:nvPr>
        </p:nvSpPr>
        <p:spPr/>
        <p:txBody>
          <a:bodyPr/>
          <a:lstStyle/>
          <a:p>
            <a:fld id="{37571841-AE94-4E14-8CF4-6C22ED3D55CC}" type="datetimeFigureOut">
              <a:rPr lang="fr-FR" smtClean="0"/>
              <a:t>04/03/2023</a:t>
            </a:fld>
            <a:endParaRPr lang="fr-FR"/>
          </a:p>
        </p:txBody>
      </p:sp>
      <p:sp>
        <p:nvSpPr>
          <p:cNvPr id="5" name="Espace réservé du pied de page 4">
            <a:extLst>
              <a:ext uri="{FF2B5EF4-FFF2-40B4-BE49-F238E27FC236}">
                <a16:creationId xmlns:a16="http://schemas.microsoft.com/office/drawing/2014/main" id="{83F66002-7458-DAE1-DB14-D554FCEC6F4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3793D1F-0851-491E-96F2-ACE586456905}"/>
              </a:ext>
            </a:extLst>
          </p:cNvPr>
          <p:cNvSpPr>
            <a:spLocks noGrp="1"/>
          </p:cNvSpPr>
          <p:nvPr>
            <p:ph type="sldNum" sz="quarter" idx="12"/>
          </p:nvPr>
        </p:nvSpPr>
        <p:spPr/>
        <p:txBody>
          <a:bodyPr/>
          <a:lstStyle/>
          <a:p>
            <a:fld id="{AE321DA9-F512-4580-AD98-FEF18E4BE46C}" type="slidenum">
              <a:rPr lang="fr-FR" smtClean="0"/>
              <a:t>‹N°›</a:t>
            </a:fld>
            <a:endParaRPr lang="fr-FR"/>
          </a:p>
        </p:txBody>
      </p:sp>
    </p:spTree>
    <p:extLst>
      <p:ext uri="{BB962C8B-B14F-4D97-AF65-F5344CB8AC3E}">
        <p14:creationId xmlns:p14="http://schemas.microsoft.com/office/powerpoint/2010/main" val="4253859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7C58A63-ECC6-A280-6AD1-F8D8F481361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40AB575-9488-E23D-370E-84F384E0752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7F2A3A6-AE06-F7F6-BF4C-3D777532EBF2}"/>
              </a:ext>
            </a:extLst>
          </p:cNvPr>
          <p:cNvSpPr>
            <a:spLocks noGrp="1"/>
          </p:cNvSpPr>
          <p:nvPr>
            <p:ph type="dt" sz="half" idx="10"/>
          </p:nvPr>
        </p:nvSpPr>
        <p:spPr/>
        <p:txBody>
          <a:bodyPr/>
          <a:lstStyle/>
          <a:p>
            <a:fld id="{37571841-AE94-4E14-8CF4-6C22ED3D55CC}" type="datetimeFigureOut">
              <a:rPr lang="fr-FR" smtClean="0"/>
              <a:t>04/03/2023</a:t>
            </a:fld>
            <a:endParaRPr lang="fr-FR"/>
          </a:p>
        </p:txBody>
      </p:sp>
      <p:sp>
        <p:nvSpPr>
          <p:cNvPr id="5" name="Espace réservé du pied de page 4">
            <a:extLst>
              <a:ext uri="{FF2B5EF4-FFF2-40B4-BE49-F238E27FC236}">
                <a16:creationId xmlns:a16="http://schemas.microsoft.com/office/drawing/2014/main" id="{0E470E78-F104-CEB1-968D-C9513674FA3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248A610-5717-9ECF-FD1B-34BBD7F90470}"/>
              </a:ext>
            </a:extLst>
          </p:cNvPr>
          <p:cNvSpPr>
            <a:spLocks noGrp="1"/>
          </p:cNvSpPr>
          <p:nvPr>
            <p:ph type="sldNum" sz="quarter" idx="12"/>
          </p:nvPr>
        </p:nvSpPr>
        <p:spPr/>
        <p:txBody>
          <a:bodyPr/>
          <a:lstStyle/>
          <a:p>
            <a:fld id="{AE321DA9-F512-4580-AD98-FEF18E4BE46C}" type="slidenum">
              <a:rPr lang="fr-FR" smtClean="0"/>
              <a:t>‹N°›</a:t>
            </a:fld>
            <a:endParaRPr lang="fr-FR"/>
          </a:p>
        </p:txBody>
      </p:sp>
    </p:spTree>
    <p:extLst>
      <p:ext uri="{BB962C8B-B14F-4D97-AF65-F5344CB8AC3E}">
        <p14:creationId xmlns:p14="http://schemas.microsoft.com/office/powerpoint/2010/main" val="3676678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A2111B-1B58-3962-B65B-925A1C9AE68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540E31B-1146-5D5E-FCF8-C7CF287C86F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FD33CA5-14F9-2313-E48A-C30E9FCDE192}"/>
              </a:ext>
            </a:extLst>
          </p:cNvPr>
          <p:cNvSpPr>
            <a:spLocks noGrp="1"/>
          </p:cNvSpPr>
          <p:nvPr>
            <p:ph type="dt" sz="half" idx="10"/>
          </p:nvPr>
        </p:nvSpPr>
        <p:spPr/>
        <p:txBody>
          <a:bodyPr/>
          <a:lstStyle/>
          <a:p>
            <a:fld id="{37571841-AE94-4E14-8CF4-6C22ED3D55CC}" type="datetimeFigureOut">
              <a:rPr lang="fr-FR" smtClean="0"/>
              <a:t>04/03/2023</a:t>
            </a:fld>
            <a:endParaRPr lang="fr-FR"/>
          </a:p>
        </p:txBody>
      </p:sp>
      <p:sp>
        <p:nvSpPr>
          <p:cNvPr id="5" name="Espace réservé du pied de page 4">
            <a:extLst>
              <a:ext uri="{FF2B5EF4-FFF2-40B4-BE49-F238E27FC236}">
                <a16:creationId xmlns:a16="http://schemas.microsoft.com/office/drawing/2014/main" id="{AC689D95-D3DA-A900-17AB-8409BFC5E9E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CD7C12F-1BD5-02BB-5DFA-ADAD0F702C28}"/>
              </a:ext>
            </a:extLst>
          </p:cNvPr>
          <p:cNvSpPr>
            <a:spLocks noGrp="1"/>
          </p:cNvSpPr>
          <p:nvPr>
            <p:ph type="sldNum" sz="quarter" idx="12"/>
          </p:nvPr>
        </p:nvSpPr>
        <p:spPr/>
        <p:txBody>
          <a:bodyPr/>
          <a:lstStyle/>
          <a:p>
            <a:fld id="{AE321DA9-F512-4580-AD98-FEF18E4BE46C}" type="slidenum">
              <a:rPr lang="fr-FR" smtClean="0"/>
              <a:t>‹N°›</a:t>
            </a:fld>
            <a:endParaRPr lang="fr-FR"/>
          </a:p>
        </p:txBody>
      </p:sp>
    </p:spTree>
    <p:extLst>
      <p:ext uri="{BB962C8B-B14F-4D97-AF65-F5344CB8AC3E}">
        <p14:creationId xmlns:p14="http://schemas.microsoft.com/office/powerpoint/2010/main" val="4191471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5FAFE8-FBF5-0F98-D204-7DC4D88EDA3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2640E3D-7D70-7280-521E-6D7C7B82D1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D47BA45-8FAF-BF5B-F7FA-3F0EE2F72729}"/>
              </a:ext>
            </a:extLst>
          </p:cNvPr>
          <p:cNvSpPr>
            <a:spLocks noGrp="1"/>
          </p:cNvSpPr>
          <p:nvPr>
            <p:ph type="dt" sz="half" idx="10"/>
          </p:nvPr>
        </p:nvSpPr>
        <p:spPr/>
        <p:txBody>
          <a:bodyPr/>
          <a:lstStyle/>
          <a:p>
            <a:fld id="{37571841-AE94-4E14-8CF4-6C22ED3D55CC}" type="datetimeFigureOut">
              <a:rPr lang="fr-FR" smtClean="0"/>
              <a:t>04/03/2023</a:t>
            </a:fld>
            <a:endParaRPr lang="fr-FR"/>
          </a:p>
        </p:txBody>
      </p:sp>
      <p:sp>
        <p:nvSpPr>
          <p:cNvPr id="5" name="Espace réservé du pied de page 4">
            <a:extLst>
              <a:ext uri="{FF2B5EF4-FFF2-40B4-BE49-F238E27FC236}">
                <a16:creationId xmlns:a16="http://schemas.microsoft.com/office/drawing/2014/main" id="{D8C2D856-3646-3E36-82B5-C7B5048C12B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463267-67CC-7866-4E4E-C8BD3270F333}"/>
              </a:ext>
            </a:extLst>
          </p:cNvPr>
          <p:cNvSpPr>
            <a:spLocks noGrp="1"/>
          </p:cNvSpPr>
          <p:nvPr>
            <p:ph type="sldNum" sz="quarter" idx="12"/>
          </p:nvPr>
        </p:nvSpPr>
        <p:spPr/>
        <p:txBody>
          <a:bodyPr/>
          <a:lstStyle/>
          <a:p>
            <a:fld id="{AE321DA9-F512-4580-AD98-FEF18E4BE46C}" type="slidenum">
              <a:rPr lang="fr-FR" smtClean="0"/>
              <a:t>‹N°›</a:t>
            </a:fld>
            <a:endParaRPr lang="fr-FR"/>
          </a:p>
        </p:txBody>
      </p:sp>
    </p:spTree>
    <p:extLst>
      <p:ext uri="{BB962C8B-B14F-4D97-AF65-F5344CB8AC3E}">
        <p14:creationId xmlns:p14="http://schemas.microsoft.com/office/powerpoint/2010/main" val="2230726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1AE5DC-A060-E1AA-C4AA-05AB7827F18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F1C4AFF-A903-805C-F6C5-159423FBD90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1FE7247-EBAC-D778-1162-51FE76245D9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50606BB-8213-00B7-FBFF-DBD11C126F8B}"/>
              </a:ext>
            </a:extLst>
          </p:cNvPr>
          <p:cNvSpPr>
            <a:spLocks noGrp="1"/>
          </p:cNvSpPr>
          <p:nvPr>
            <p:ph type="dt" sz="half" idx="10"/>
          </p:nvPr>
        </p:nvSpPr>
        <p:spPr/>
        <p:txBody>
          <a:bodyPr/>
          <a:lstStyle/>
          <a:p>
            <a:fld id="{37571841-AE94-4E14-8CF4-6C22ED3D55CC}" type="datetimeFigureOut">
              <a:rPr lang="fr-FR" smtClean="0"/>
              <a:t>04/03/2023</a:t>
            </a:fld>
            <a:endParaRPr lang="fr-FR"/>
          </a:p>
        </p:txBody>
      </p:sp>
      <p:sp>
        <p:nvSpPr>
          <p:cNvPr id="6" name="Espace réservé du pied de page 5">
            <a:extLst>
              <a:ext uri="{FF2B5EF4-FFF2-40B4-BE49-F238E27FC236}">
                <a16:creationId xmlns:a16="http://schemas.microsoft.com/office/drawing/2014/main" id="{77BBB238-B076-2DDB-F90B-36A9DB07144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6FB5CE6-D62E-F1B6-70EB-AD6229389F1C}"/>
              </a:ext>
            </a:extLst>
          </p:cNvPr>
          <p:cNvSpPr>
            <a:spLocks noGrp="1"/>
          </p:cNvSpPr>
          <p:nvPr>
            <p:ph type="sldNum" sz="quarter" idx="12"/>
          </p:nvPr>
        </p:nvSpPr>
        <p:spPr/>
        <p:txBody>
          <a:bodyPr/>
          <a:lstStyle/>
          <a:p>
            <a:fld id="{AE321DA9-F512-4580-AD98-FEF18E4BE46C}" type="slidenum">
              <a:rPr lang="fr-FR" smtClean="0"/>
              <a:t>‹N°›</a:t>
            </a:fld>
            <a:endParaRPr lang="fr-FR"/>
          </a:p>
        </p:txBody>
      </p:sp>
    </p:spTree>
    <p:extLst>
      <p:ext uri="{BB962C8B-B14F-4D97-AF65-F5344CB8AC3E}">
        <p14:creationId xmlns:p14="http://schemas.microsoft.com/office/powerpoint/2010/main" val="245175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DB3AE1-D224-A467-BA66-5B3115110386}"/>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F670ECD-D4EA-7582-54DA-AA24A60D87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5D7E857-779E-3D69-F263-A3D6F1971F0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A15D3F4-69E1-F7EB-4F58-CDD0779440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96DBBB3-822B-9839-BFA2-4C917F71DDE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AFD27CA-3920-E776-DC0D-5A1A0DE48787}"/>
              </a:ext>
            </a:extLst>
          </p:cNvPr>
          <p:cNvSpPr>
            <a:spLocks noGrp="1"/>
          </p:cNvSpPr>
          <p:nvPr>
            <p:ph type="dt" sz="half" idx="10"/>
          </p:nvPr>
        </p:nvSpPr>
        <p:spPr/>
        <p:txBody>
          <a:bodyPr/>
          <a:lstStyle/>
          <a:p>
            <a:fld id="{37571841-AE94-4E14-8CF4-6C22ED3D55CC}" type="datetimeFigureOut">
              <a:rPr lang="fr-FR" smtClean="0"/>
              <a:t>04/03/2023</a:t>
            </a:fld>
            <a:endParaRPr lang="fr-FR"/>
          </a:p>
        </p:txBody>
      </p:sp>
      <p:sp>
        <p:nvSpPr>
          <p:cNvPr id="8" name="Espace réservé du pied de page 7">
            <a:extLst>
              <a:ext uri="{FF2B5EF4-FFF2-40B4-BE49-F238E27FC236}">
                <a16:creationId xmlns:a16="http://schemas.microsoft.com/office/drawing/2014/main" id="{E2C09D47-7BF7-CD0B-CBE4-DA93A8AF2E1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BA6FD8E-660B-1A33-8048-B3B857937E3D}"/>
              </a:ext>
            </a:extLst>
          </p:cNvPr>
          <p:cNvSpPr>
            <a:spLocks noGrp="1"/>
          </p:cNvSpPr>
          <p:nvPr>
            <p:ph type="sldNum" sz="quarter" idx="12"/>
          </p:nvPr>
        </p:nvSpPr>
        <p:spPr/>
        <p:txBody>
          <a:bodyPr/>
          <a:lstStyle/>
          <a:p>
            <a:fld id="{AE321DA9-F512-4580-AD98-FEF18E4BE46C}" type="slidenum">
              <a:rPr lang="fr-FR" smtClean="0"/>
              <a:t>‹N°›</a:t>
            </a:fld>
            <a:endParaRPr lang="fr-FR"/>
          </a:p>
        </p:txBody>
      </p:sp>
    </p:spTree>
    <p:extLst>
      <p:ext uri="{BB962C8B-B14F-4D97-AF65-F5344CB8AC3E}">
        <p14:creationId xmlns:p14="http://schemas.microsoft.com/office/powerpoint/2010/main" val="123734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908E6-6788-5D69-3863-6F6C395BFAA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1593FCE-39F9-C6D6-C854-C279FE46EE39}"/>
              </a:ext>
            </a:extLst>
          </p:cNvPr>
          <p:cNvSpPr>
            <a:spLocks noGrp="1"/>
          </p:cNvSpPr>
          <p:nvPr>
            <p:ph type="dt" sz="half" idx="10"/>
          </p:nvPr>
        </p:nvSpPr>
        <p:spPr/>
        <p:txBody>
          <a:bodyPr/>
          <a:lstStyle/>
          <a:p>
            <a:fld id="{37571841-AE94-4E14-8CF4-6C22ED3D55CC}" type="datetimeFigureOut">
              <a:rPr lang="fr-FR" smtClean="0"/>
              <a:t>04/03/2023</a:t>
            </a:fld>
            <a:endParaRPr lang="fr-FR"/>
          </a:p>
        </p:txBody>
      </p:sp>
      <p:sp>
        <p:nvSpPr>
          <p:cNvPr id="4" name="Espace réservé du pied de page 3">
            <a:extLst>
              <a:ext uri="{FF2B5EF4-FFF2-40B4-BE49-F238E27FC236}">
                <a16:creationId xmlns:a16="http://schemas.microsoft.com/office/drawing/2014/main" id="{982F8C96-8409-62DD-FC24-AD516C6AE7F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4B6E5B2-4FA5-3DCA-7E05-8F7782F7AEDF}"/>
              </a:ext>
            </a:extLst>
          </p:cNvPr>
          <p:cNvSpPr>
            <a:spLocks noGrp="1"/>
          </p:cNvSpPr>
          <p:nvPr>
            <p:ph type="sldNum" sz="quarter" idx="12"/>
          </p:nvPr>
        </p:nvSpPr>
        <p:spPr/>
        <p:txBody>
          <a:bodyPr/>
          <a:lstStyle/>
          <a:p>
            <a:fld id="{AE321DA9-F512-4580-AD98-FEF18E4BE46C}" type="slidenum">
              <a:rPr lang="fr-FR" smtClean="0"/>
              <a:t>‹N°›</a:t>
            </a:fld>
            <a:endParaRPr lang="fr-FR"/>
          </a:p>
        </p:txBody>
      </p:sp>
    </p:spTree>
    <p:extLst>
      <p:ext uri="{BB962C8B-B14F-4D97-AF65-F5344CB8AC3E}">
        <p14:creationId xmlns:p14="http://schemas.microsoft.com/office/powerpoint/2010/main" val="360903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82D9DF1-DA09-B969-5082-2CCC71F06A09}"/>
              </a:ext>
            </a:extLst>
          </p:cNvPr>
          <p:cNvSpPr>
            <a:spLocks noGrp="1"/>
          </p:cNvSpPr>
          <p:nvPr>
            <p:ph type="dt" sz="half" idx="10"/>
          </p:nvPr>
        </p:nvSpPr>
        <p:spPr/>
        <p:txBody>
          <a:bodyPr/>
          <a:lstStyle/>
          <a:p>
            <a:fld id="{37571841-AE94-4E14-8CF4-6C22ED3D55CC}" type="datetimeFigureOut">
              <a:rPr lang="fr-FR" smtClean="0"/>
              <a:t>04/03/2023</a:t>
            </a:fld>
            <a:endParaRPr lang="fr-FR"/>
          </a:p>
        </p:txBody>
      </p:sp>
      <p:sp>
        <p:nvSpPr>
          <p:cNvPr id="3" name="Espace réservé du pied de page 2">
            <a:extLst>
              <a:ext uri="{FF2B5EF4-FFF2-40B4-BE49-F238E27FC236}">
                <a16:creationId xmlns:a16="http://schemas.microsoft.com/office/drawing/2014/main" id="{FE8AADBB-18E6-FE18-A432-B13AC328975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8F1F9FF-79E6-D128-E6D7-2105CD2845C0}"/>
              </a:ext>
            </a:extLst>
          </p:cNvPr>
          <p:cNvSpPr>
            <a:spLocks noGrp="1"/>
          </p:cNvSpPr>
          <p:nvPr>
            <p:ph type="sldNum" sz="quarter" idx="12"/>
          </p:nvPr>
        </p:nvSpPr>
        <p:spPr/>
        <p:txBody>
          <a:bodyPr/>
          <a:lstStyle/>
          <a:p>
            <a:fld id="{AE321DA9-F512-4580-AD98-FEF18E4BE46C}" type="slidenum">
              <a:rPr lang="fr-FR" smtClean="0"/>
              <a:t>‹N°›</a:t>
            </a:fld>
            <a:endParaRPr lang="fr-FR"/>
          </a:p>
        </p:txBody>
      </p:sp>
    </p:spTree>
    <p:extLst>
      <p:ext uri="{BB962C8B-B14F-4D97-AF65-F5344CB8AC3E}">
        <p14:creationId xmlns:p14="http://schemas.microsoft.com/office/powerpoint/2010/main" val="2920528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642CB2-EE4A-B051-2A55-937A807A4C7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88B2330-BAF6-C460-215A-A669660FA1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721FD63-F6A3-BAB9-2E86-15B6CBF94F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CB7188C-B643-D91B-3D38-325EED9C93ED}"/>
              </a:ext>
            </a:extLst>
          </p:cNvPr>
          <p:cNvSpPr>
            <a:spLocks noGrp="1"/>
          </p:cNvSpPr>
          <p:nvPr>
            <p:ph type="dt" sz="half" idx="10"/>
          </p:nvPr>
        </p:nvSpPr>
        <p:spPr/>
        <p:txBody>
          <a:bodyPr/>
          <a:lstStyle/>
          <a:p>
            <a:fld id="{37571841-AE94-4E14-8CF4-6C22ED3D55CC}" type="datetimeFigureOut">
              <a:rPr lang="fr-FR" smtClean="0"/>
              <a:t>04/03/2023</a:t>
            </a:fld>
            <a:endParaRPr lang="fr-FR"/>
          </a:p>
        </p:txBody>
      </p:sp>
      <p:sp>
        <p:nvSpPr>
          <p:cNvPr id="6" name="Espace réservé du pied de page 5">
            <a:extLst>
              <a:ext uri="{FF2B5EF4-FFF2-40B4-BE49-F238E27FC236}">
                <a16:creationId xmlns:a16="http://schemas.microsoft.com/office/drawing/2014/main" id="{C2E93D51-C3B6-A079-6582-31C1A3427E9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31A622B-E6E2-A6CD-1203-7EE040370C0B}"/>
              </a:ext>
            </a:extLst>
          </p:cNvPr>
          <p:cNvSpPr>
            <a:spLocks noGrp="1"/>
          </p:cNvSpPr>
          <p:nvPr>
            <p:ph type="sldNum" sz="quarter" idx="12"/>
          </p:nvPr>
        </p:nvSpPr>
        <p:spPr/>
        <p:txBody>
          <a:bodyPr/>
          <a:lstStyle/>
          <a:p>
            <a:fld id="{AE321DA9-F512-4580-AD98-FEF18E4BE46C}" type="slidenum">
              <a:rPr lang="fr-FR" smtClean="0"/>
              <a:t>‹N°›</a:t>
            </a:fld>
            <a:endParaRPr lang="fr-FR"/>
          </a:p>
        </p:txBody>
      </p:sp>
    </p:spTree>
    <p:extLst>
      <p:ext uri="{BB962C8B-B14F-4D97-AF65-F5344CB8AC3E}">
        <p14:creationId xmlns:p14="http://schemas.microsoft.com/office/powerpoint/2010/main" val="3091996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CD175B-67B6-93EC-82CA-052902F3DE2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7F8D924-0F76-8142-A02A-EC5F188036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ACB5855-8992-B346-ED12-5321A8CEB8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A3E68FF-67AE-C7F3-E89C-3A1B57856F70}"/>
              </a:ext>
            </a:extLst>
          </p:cNvPr>
          <p:cNvSpPr>
            <a:spLocks noGrp="1"/>
          </p:cNvSpPr>
          <p:nvPr>
            <p:ph type="dt" sz="half" idx="10"/>
          </p:nvPr>
        </p:nvSpPr>
        <p:spPr/>
        <p:txBody>
          <a:bodyPr/>
          <a:lstStyle/>
          <a:p>
            <a:fld id="{37571841-AE94-4E14-8CF4-6C22ED3D55CC}" type="datetimeFigureOut">
              <a:rPr lang="fr-FR" smtClean="0"/>
              <a:t>04/03/2023</a:t>
            </a:fld>
            <a:endParaRPr lang="fr-FR"/>
          </a:p>
        </p:txBody>
      </p:sp>
      <p:sp>
        <p:nvSpPr>
          <p:cNvPr id="6" name="Espace réservé du pied de page 5">
            <a:extLst>
              <a:ext uri="{FF2B5EF4-FFF2-40B4-BE49-F238E27FC236}">
                <a16:creationId xmlns:a16="http://schemas.microsoft.com/office/drawing/2014/main" id="{28717A85-65E1-EDE5-7BF9-3540B3040DF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34E1D5C-8E5C-BDB1-7560-AC9F599AC448}"/>
              </a:ext>
            </a:extLst>
          </p:cNvPr>
          <p:cNvSpPr>
            <a:spLocks noGrp="1"/>
          </p:cNvSpPr>
          <p:nvPr>
            <p:ph type="sldNum" sz="quarter" idx="12"/>
          </p:nvPr>
        </p:nvSpPr>
        <p:spPr/>
        <p:txBody>
          <a:bodyPr/>
          <a:lstStyle/>
          <a:p>
            <a:fld id="{AE321DA9-F512-4580-AD98-FEF18E4BE46C}" type="slidenum">
              <a:rPr lang="fr-FR" smtClean="0"/>
              <a:t>‹N°›</a:t>
            </a:fld>
            <a:endParaRPr lang="fr-FR"/>
          </a:p>
        </p:txBody>
      </p:sp>
    </p:spTree>
    <p:extLst>
      <p:ext uri="{BB962C8B-B14F-4D97-AF65-F5344CB8AC3E}">
        <p14:creationId xmlns:p14="http://schemas.microsoft.com/office/powerpoint/2010/main" val="1517492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4000">
              <a:srgbClr val="99CCFF"/>
            </a:gs>
            <a:gs pos="82000">
              <a:srgbClr val="CCE6FF"/>
            </a:gs>
            <a:gs pos="15000">
              <a:schemeClr val="bg1"/>
            </a:gs>
            <a:gs pos="93000">
              <a:srgbClr val="99CCFF"/>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5A268C4-94E8-3BF5-28DE-F37D69FF65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AA8883E-B25F-3BCB-9107-4CD96E6987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24AF018-57F2-3787-FB1B-C5A0984A81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71841-AE94-4E14-8CF4-6C22ED3D55CC}" type="datetimeFigureOut">
              <a:rPr lang="fr-FR" smtClean="0"/>
              <a:t>04/03/2023</a:t>
            </a:fld>
            <a:endParaRPr lang="fr-FR"/>
          </a:p>
        </p:txBody>
      </p:sp>
      <p:sp>
        <p:nvSpPr>
          <p:cNvPr id="5" name="Espace réservé du pied de page 4">
            <a:extLst>
              <a:ext uri="{FF2B5EF4-FFF2-40B4-BE49-F238E27FC236}">
                <a16:creationId xmlns:a16="http://schemas.microsoft.com/office/drawing/2014/main" id="{AF1C7CD4-8705-2051-53D5-BE8352A08D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5D32A5B-4C85-ED53-E966-F27648F28C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21DA9-F512-4580-AD98-FEF18E4BE46C}" type="slidenum">
              <a:rPr lang="fr-FR" smtClean="0"/>
              <a:t>‹N°›</a:t>
            </a:fld>
            <a:endParaRPr lang="fr-FR"/>
          </a:p>
        </p:txBody>
      </p:sp>
    </p:spTree>
    <p:extLst>
      <p:ext uri="{BB962C8B-B14F-4D97-AF65-F5344CB8AC3E}">
        <p14:creationId xmlns:p14="http://schemas.microsoft.com/office/powerpoint/2010/main" val="1096670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accenture.com/us-en/insights/software-platforms/gaming-the-next-super-platfor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icd.who.int/en" TargetMode="External"/><Relationship Id="rId2" Type="http://schemas.openxmlformats.org/officeDocument/2006/relationships/hyperlink" Target="https://truthinitiative.org/research-resources/smoking-pop-culture/renormalization-tobacco-use-streaming-content-servi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97ECF4-0A9A-F3E7-5B9E-A93ECB89AA79}"/>
              </a:ext>
            </a:extLst>
          </p:cNvPr>
          <p:cNvSpPr>
            <a:spLocks noGrp="1"/>
          </p:cNvSpPr>
          <p:nvPr>
            <p:ph type="ctrTitle"/>
          </p:nvPr>
        </p:nvSpPr>
        <p:spPr>
          <a:xfrm>
            <a:off x="1465277" y="526744"/>
            <a:ext cx="9144000" cy="2387600"/>
          </a:xfrm>
        </p:spPr>
        <p:txBody>
          <a:bodyPr/>
          <a:lstStyle/>
          <a:p>
            <a:r>
              <a:rPr lang="fr-FR" dirty="0">
                <a:solidFill>
                  <a:srgbClr val="1E37B2"/>
                </a:solidFill>
              </a:rPr>
              <a:t>Ecrans: santé en péril</a:t>
            </a:r>
          </a:p>
        </p:txBody>
      </p:sp>
      <p:sp>
        <p:nvSpPr>
          <p:cNvPr id="3" name="Sous-titre 2">
            <a:extLst>
              <a:ext uri="{FF2B5EF4-FFF2-40B4-BE49-F238E27FC236}">
                <a16:creationId xmlns:a16="http://schemas.microsoft.com/office/drawing/2014/main" id="{3BD45D69-B310-461B-4719-DD9564E1868D}"/>
              </a:ext>
            </a:extLst>
          </p:cNvPr>
          <p:cNvSpPr>
            <a:spLocks noGrp="1"/>
          </p:cNvSpPr>
          <p:nvPr>
            <p:ph type="subTitle" idx="1"/>
          </p:nvPr>
        </p:nvSpPr>
        <p:spPr/>
        <p:txBody>
          <a:bodyPr>
            <a:normAutofit fontScale="92500" lnSpcReduction="10000"/>
          </a:bodyPr>
          <a:lstStyle/>
          <a:p>
            <a:r>
              <a:rPr lang="fr-FR" sz="2800" dirty="0">
                <a:solidFill>
                  <a:srgbClr val="4610E0"/>
                </a:solidFill>
                <a:latin typeface="MV Boli" panose="02000500030200090000" pitchFamily="2" charset="0"/>
                <a:ea typeface="Microsoft JhengHei" panose="020B0604030504040204" pitchFamily="34" charset="-120"/>
                <a:cs typeface="MV Boli" panose="02000500030200090000" pitchFamily="2" charset="0"/>
              </a:rPr>
              <a:t>Servane Mouton</a:t>
            </a:r>
          </a:p>
          <a:p>
            <a:endParaRPr lang="fr-FR" dirty="0">
              <a:solidFill>
                <a:srgbClr val="4610E0"/>
              </a:solidFill>
            </a:endParaRPr>
          </a:p>
          <a:p>
            <a:r>
              <a:rPr lang="fr-FR" i="1" dirty="0">
                <a:solidFill>
                  <a:srgbClr val="4610E0"/>
                </a:solidFill>
              </a:rPr>
              <a:t>STEEP, Grenoble</a:t>
            </a:r>
          </a:p>
          <a:p>
            <a:r>
              <a:rPr lang="fr-FR" i="1" dirty="0">
                <a:solidFill>
                  <a:srgbClr val="4610E0"/>
                </a:solidFill>
              </a:rPr>
              <a:t>15 Décembre 2022</a:t>
            </a:r>
          </a:p>
        </p:txBody>
      </p:sp>
    </p:spTree>
    <p:extLst>
      <p:ext uri="{BB962C8B-B14F-4D97-AF65-F5344CB8AC3E}">
        <p14:creationId xmlns:p14="http://schemas.microsoft.com/office/powerpoint/2010/main" val="2263260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71C007-A1D0-E1EF-2A16-F7DB3CD075A5}"/>
              </a:ext>
            </a:extLst>
          </p:cNvPr>
          <p:cNvSpPr>
            <a:spLocks noGrp="1"/>
          </p:cNvSpPr>
          <p:nvPr>
            <p:ph type="title"/>
          </p:nvPr>
        </p:nvSpPr>
        <p:spPr/>
        <p:txBody>
          <a:bodyPr>
            <a:normAutofit/>
          </a:bodyPr>
          <a:lstStyle/>
          <a:p>
            <a:pPr algn="ctr"/>
            <a:r>
              <a:rPr lang="fr-FR" sz="3600" dirty="0">
                <a:solidFill>
                  <a:srgbClr val="1E37B2"/>
                </a:solidFill>
              </a:rPr>
              <a:t>Destruction de l’attention</a:t>
            </a:r>
          </a:p>
        </p:txBody>
      </p:sp>
      <p:sp>
        <p:nvSpPr>
          <p:cNvPr id="3" name="Espace réservé du contenu 2">
            <a:extLst>
              <a:ext uri="{FF2B5EF4-FFF2-40B4-BE49-F238E27FC236}">
                <a16:creationId xmlns:a16="http://schemas.microsoft.com/office/drawing/2014/main" id="{430D64F5-576F-7024-C1F6-7D2E241EFAA6}"/>
              </a:ext>
            </a:extLst>
          </p:cNvPr>
          <p:cNvSpPr>
            <a:spLocks noGrp="1"/>
          </p:cNvSpPr>
          <p:nvPr>
            <p:ph idx="1"/>
          </p:nvPr>
        </p:nvSpPr>
        <p:spPr/>
        <p:txBody>
          <a:bodyPr>
            <a:normAutofit fontScale="62500" lnSpcReduction="20000"/>
          </a:bodyPr>
          <a:lstStyle/>
          <a:p>
            <a:pPr>
              <a:lnSpc>
                <a:spcPct val="120000"/>
              </a:lnSpc>
            </a:pPr>
            <a:r>
              <a:rPr lang="fr-FR" dirty="0">
                <a:solidFill>
                  <a:srgbClr val="002060"/>
                </a:solidFill>
              </a:rPr>
              <a:t>Télévision en fond sonore:</a:t>
            </a:r>
          </a:p>
          <a:p>
            <a:pPr lvl="1">
              <a:lnSpc>
                <a:spcPct val="120000"/>
              </a:lnSpc>
            </a:pPr>
            <a:r>
              <a:rPr lang="fr-FR" dirty="0">
                <a:solidFill>
                  <a:srgbClr val="002060"/>
                </a:solidFill>
              </a:rPr>
              <a:t>Source de distraction, pouvant rendre compte des effets délétères sur les apprentissages</a:t>
            </a:r>
          </a:p>
          <a:p>
            <a:pPr lvl="1">
              <a:lnSpc>
                <a:spcPct val="120000"/>
              </a:lnSpc>
            </a:pPr>
            <a:r>
              <a:rPr lang="fr-FR" dirty="0">
                <a:solidFill>
                  <a:srgbClr val="002060"/>
                </a:solidFill>
              </a:rPr>
              <a:t>Pendant le sommeil: exposition d’enfants de 2 à 8 ans: moindres capacités d’attention soutenue et de contrôle des impulsions</a:t>
            </a:r>
          </a:p>
          <a:p>
            <a:pPr>
              <a:lnSpc>
                <a:spcPct val="120000"/>
              </a:lnSpc>
            </a:pPr>
            <a:r>
              <a:rPr lang="fr-FR" dirty="0">
                <a:solidFill>
                  <a:srgbClr val="002060"/>
                </a:solidFill>
              </a:rPr>
              <a:t>Enfants de 4 à 6 ans: dès 9 minutes de visionnage de dessins animés: diminution des performances des fonctions exécutives, et test de récompense différée </a:t>
            </a:r>
            <a:r>
              <a:rPr lang="fr-FR" sz="1900" i="1" dirty="0">
                <a:solidFill>
                  <a:srgbClr val="002060"/>
                </a:solidFill>
              </a:rPr>
              <a:t>(</a:t>
            </a:r>
            <a:r>
              <a:rPr lang="fr-FR" sz="1900" i="1" dirty="0" err="1">
                <a:solidFill>
                  <a:srgbClr val="002060"/>
                </a:solidFill>
              </a:rPr>
              <a:t>Lilliard</a:t>
            </a:r>
            <a:r>
              <a:rPr lang="fr-FR" sz="1900" i="1" dirty="0">
                <a:solidFill>
                  <a:srgbClr val="002060"/>
                </a:solidFill>
              </a:rPr>
              <a:t> et al, </a:t>
            </a:r>
            <a:r>
              <a:rPr lang="en-US" sz="19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Pediatrics, 2011)</a:t>
            </a:r>
            <a:endParaRPr lang="fr-FR" i="1" dirty="0">
              <a:solidFill>
                <a:srgbClr val="002060"/>
              </a:solidFill>
            </a:endParaRPr>
          </a:p>
          <a:p>
            <a:pPr>
              <a:lnSpc>
                <a:spcPct val="120000"/>
              </a:lnSpc>
            </a:pPr>
            <a:r>
              <a:rPr lang="fr-FR" dirty="0">
                <a:solidFill>
                  <a:srgbClr val="002060"/>
                </a:solidFill>
              </a:rPr>
              <a:t>Association négative entre temps d’écran dont TV et capacités attentionnelles chez 6-12 ans et 18-34 ans </a:t>
            </a:r>
            <a:r>
              <a:rPr lang="fr-FR" sz="1900" i="1" dirty="0">
                <a:solidFill>
                  <a:srgbClr val="002060"/>
                </a:solidFill>
              </a:rPr>
              <a:t>(Swing et al, </a:t>
            </a:r>
            <a:r>
              <a:rPr lang="fr-FR" sz="1900" i="1" dirty="0" err="1">
                <a:solidFill>
                  <a:srgbClr val="002060"/>
                </a:solidFill>
              </a:rPr>
              <a:t>Pediatrics</a:t>
            </a:r>
            <a:r>
              <a:rPr lang="fr-FR" sz="1900" i="1" dirty="0">
                <a:solidFill>
                  <a:srgbClr val="002060"/>
                </a:solidFill>
              </a:rPr>
              <a:t>, 2010)</a:t>
            </a:r>
          </a:p>
          <a:p>
            <a:pPr>
              <a:lnSpc>
                <a:spcPct val="120000"/>
              </a:lnSpc>
            </a:pPr>
            <a:r>
              <a:rPr lang="fr-FR" dirty="0">
                <a:solidFill>
                  <a:srgbClr val="002060"/>
                </a:solidFill>
              </a:rPr>
              <a:t>Outils interactifs: étude longitudinale enfants suivis à partir de 12 mois, évalués à nouveau à 18 mois et 42 mois ½ </a:t>
            </a:r>
            <a:r>
              <a:rPr lang="fr-FR" sz="1900" i="1" dirty="0">
                <a:solidFill>
                  <a:srgbClr val="002060"/>
                </a:solidFill>
              </a:rPr>
              <a:t>(Portugal et al, </a:t>
            </a:r>
            <a:r>
              <a:rPr lang="fr-FR" sz="1900" i="1" dirty="0" err="1">
                <a:solidFill>
                  <a:srgbClr val="002060"/>
                </a:solidFill>
              </a:rPr>
              <a:t>Sci</a:t>
            </a:r>
            <a:r>
              <a:rPr lang="fr-FR" sz="1900" i="1" dirty="0">
                <a:solidFill>
                  <a:srgbClr val="002060"/>
                </a:solidFill>
              </a:rPr>
              <a:t> Rep, 2021) </a:t>
            </a:r>
            <a:endParaRPr lang="fr-FR" i="1" dirty="0">
              <a:solidFill>
                <a:srgbClr val="002060"/>
              </a:solidFill>
            </a:endParaRPr>
          </a:p>
          <a:p>
            <a:pPr lvl="1">
              <a:lnSpc>
                <a:spcPct val="120000"/>
              </a:lnSpc>
            </a:pPr>
            <a:r>
              <a:rPr lang="fr-FR" dirty="0">
                <a:solidFill>
                  <a:srgbClr val="002060"/>
                </a:solidFill>
              </a:rPr>
              <a:t>Gros/petits utilisateurs (GU/PU): temps moyen 42 min/30 s-53 min/2 min-1h02/3 min</a:t>
            </a:r>
          </a:p>
          <a:p>
            <a:pPr lvl="1">
              <a:lnSpc>
                <a:spcPct val="120000"/>
              </a:lnSpc>
            </a:pPr>
            <a:r>
              <a:rPr lang="fr-FR" dirty="0">
                <a:solidFill>
                  <a:srgbClr val="002060"/>
                </a:solidFill>
              </a:rPr>
              <a:t>Tâche d’attention visuelle</a:t>
            </a:r>
          </a:p>
          <a:p>
            <a:pPr lvl="1">
              <a:lnSpc>
                <a:spcPct val="120000"/>
              </a:lnSpc>
            </a:pPr>
            <a:r>
              <a:rPr lang="fr-FR" dirty="0">
                <a:solidFill>
                  <a:srgbClr val="002060"/>
                </a:solidFill>
              </a:rPr>
              <a:t>Résultats: temps de réactions meilleur pour GU quel que soit le stimuli</a:t>
            </a:r>
          </a:p>
          <a:p>
            <a:pPr lvl="1">
              <a:lnSpc>
                <a:spcPct val="120000"/>
              </a:lnSpc>
            </a:pPr>
            <a:r>
              <a:rPr lang="fr-FR" dirty="0">
                <a:solidFill>
                  <a:srgbClr val="002060"/>
                </a:solidFill>
              </a:rPr>
              <a:t>Conclusion: GU meilleure attention exogène, moindre attention endogène que PU</a:t>
            </a:r>
          </a:p>
        </p:txBody>
      </p:sp>
    </p:spTree>
    <p:extLst>
      <p:ext uri="{BB962C8B-B14F-4D97-AF65-F5344CB8AC3E}">
        <p14:creationId xmlns:p14="http://schemas.microsoft.com/office/powerpoint/2010/main" val="3472436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89A37D-03FC-250F-CA4C-DE58D758B501}"/>
              </a:ext>
            </a:extLst>
          </p:cNvPr>
          <p:cNvSpPr>
            <a:spLocks noGrp="1"/>
          </p:cNvSpPr>
          <p:nvPr>
            <p:ph type="title"/>
          </p:nvPr>
        </p:nvSpPr>
        <p:spPr>
          <a:xfrm>
            <a:off x="838200" y="130233"/>
            <a:ext cx="10515600" cy="1325563"/>
          </a:xfrm>
        </p:spPr>
        <p:txBody>
          <a:bodyPr>
            <a:normAutofit/>
          </a:bodyPr>
          <a:lstStyle/>
          <a:p>
            <a:pPr algn="ctr"/>
            <a:r>
              <a:rPr lang="fr-FR" sz="3600" dirty="0">
                <a:solidFill>
                  <a:srgbClr val="1E37B2"/>
                </a:solidFill>
              </a:rPr>
              <a:t>Destruction de l’attention</a:t>
            </a:r>
          </a:p>
        </p:txBody>
      </p:sp>
      <p:sp>
        <p:nvSpPr>
          <p:cNvPr id="3" name="Espace réservé du contenu 2">
            <a:extLst>
              <a:ext uri="{FF2B5EF4-FFF2-40B4-BE49-F238E27FC236}">
                <a16:creationId xmlns:a16="http://schemas.microsoft.com/office/drawing/2014/main" id="{7930104B-D1EA-B112-3E07-06ED61883FE1}"/>
              </a:ext>
            </a:extLst>
          </p:cNvPr>
          <p:cNvSpPr>
            <a:spLocks noGrp="1"/>
          </p:cNvSpPr>
          <p:nvPr>
            <p:ph idx="1"/>
          </p:nvPr>
        </p:nvSpPr>
        <p:spPr>
          <a:xfrm>
            <a:off x="838200" y="1208015"/>
            <a:ext cx="10515600" cy="5519751"/>
          </a:xfrm>
        </p:spPr>
        <p:txBody>
          <a:bodyPr>
            <a:normAutofit lnSpcReduction="10000"/>
          </a:bodyPr>
          <a:lstStyle/>
          <a:p>
            <a:pPr>
              <a:lnSpc>
                <a:spcPct val="110000"/>
              </a:lnSpc>
            </a:pPr>
            <a:r>
              <a:rPr lang="fr-FR" sz="1800" dirty="0">
                <a:solidFill>
                  <a:srgbClr val="002060"/>
                </a:solidFill>
              </a:rPr>
              <a:t>Présence d’un smartphone: altération de la concentration, et de l’efficacité (temps de réaction plus long, plus d’erreur) surtout si interruption supérieure à 15 s par les interruptions endogènes et exogènes </a:t>
            </a:r>
            <a:r>
              <a:rPr lang="fr-FR" sz="1600" i="1" dirty="0">
                <a:solidFill>
                  <a:srgbClr val="002060"/>
                </a:solidFill>
              </a:rPr>
              <a:t>(</a:t>
            </a:r>
            <a:r>
              <a:rPr lang="fr-FR" sz="1600" i="1" dirty="0" err="1">
                <a:solidFill>
                  <a:srgbClr val="002060"/>
                </a:solidFill>
              </a:rPr>
              <a:t>Wilmer</a:t>
            </a:r>
            <a:r>
              <a:rPr lang="fr-FR" sz="1600" i="1" dirty="0">
                <a:solidFill>
                  <a:srgbClr val="002060"/>
                </a:solidFill>
              </a:rPr>
              <a:t> et al, </a:t>
            </a:r>
            <a:r>
              <a:rPr lang="fr-FR"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Front </a:t>
            </a:r>
            <a:r>
              <a:rPr lang="fr-FR" sz="16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Psychol</a:t>
            </a:r>
            <a:r>
              <a:rPr lang="fr-FR" sz="16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 2017)</a:t>
            </a:r>
            <a:endParaRPr lang="fr-FR" sz="1600" i="1" dirty="0">
              <a:solidFill>
                <a:srgbClr val="002060"/>
              </a:solidFill>
            </a:endParaRPr>
          </a:p>
          <a:p>
            <a:pPr>
              <a:lnSpc>
                <a:spcPct val="110000"/>
              </a:lnSpc>
            </a:pPr>
            <a:r>
              <a:rPr lang="fr-FR" sz="1800" dirty="0">
                <a:solidFill>
                  <a:srgbClr val="002060"/>
                </a:solidFill>
              </a:rPr>
              <a:t>Brain Drain: simple présence d’un téléphone à portée de main altère FE et capacités attentionnelles, même si impression de ne pas y penser! </a:t>
            </a:r>
            <a:r>
              <a:rPr lang="fr-FR" sz="1600" i="1" dirty="0">
                <a:solidFill>
                  <a:srgbClr val="002060"/>
                </a:solidFill>
              </a:rPr>
              <a:t>(</a:t>
            </a:r>
            <a:r>
              <a:rPr lang="fr-FR" sz="1600" i="1" dirty="0" err="1">
                <a:solidFill>
                  <a:srgbClr val="002060"/>
                </a:solidFill>
              </a:rPr>
              <a:t>Tornton</a:t>
            </a:r>
            <a:r>
              <a:rPr lang="fr-FR" sz="1600" i="1" dirty="0">
                <a:solidFill>
                  <a:srgbClr val="002060"/>
                </a:solidFill>
              </a:rPr>
              <a:t> et al, </a:t>
            </a:r>
            <a:r>
              <a:rPr lang="en-US"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Soc Psychol, 2014)</a:t>
            </a:r>
          </a:p>
          <a:p>
            <a:pPr>
              <a:lnSpc>
                <a:spcPct val="110000"/>
              </a:lnSpc>
              <a:spcAft>
                <a:spcPts val="800"/>
              </a:spcAft>
            </a:pPr>
            <a:r>
              <a:rPr lang="en-US" sz="1800" dirty="0" err="1">
                <a:solidFill>
                  <a:srgbClr val="002060"/>
                </a:solidFill>
                <a:latin typeface="Calibri" panose="020F0502020204030204" pitchFamily="34" charset="0"/>
                <a:cs typeface="Times New Roman" panose="02020603050405020304" pitchFamily="18" charset="0"/>
              </a:rPr>
              <a:t>Altération</a:t>
            </a:r>
            <a:r>
              <a:rPr lang="en-US" sz="1800" dirty="0">
                <a:solidFill>
                  <a:srgbClr val="002060"/>
                </a:solidFill>
                <a:latin typeface="Calibri" panose="020F0502020204030204" pitchFamily="34" charset="0"/>
                <a:cs typeface="Times New Roman" panose="02020603050405020304" pitchFamily="18" charset="0"/>
              </a:rPr>
              <a:t> des </a:t>
            </a:r>
            <a:r>
              <a:rPr lang="en-US" sz="1800" dirty="0" err="1">
                <a:solidFill>
                  <a:srgbClr val="002060"/>
                </a:solidFill>
                <a:latin typeface="Calibri" panose="020F0502020204030204" pitchFamily="34" charset="0"/>
                <a:cs typeface="Times New Roman" panose="02020603050405020304" pitchFamily="18" charset="0"/>
              </a:rPr>
              <a:t>capacités</a:t>
            </a:r>
            <a:r>
              <a:rPr lang="en-US" sz="1800" dirty="0">
                <a:solidFill>
                  <a:srgbClr val="002060"/>
                </a:solidFill>
                <a:latin typeface="Calibri" panose="020F0502020204030204" pitchFamily="34" charset="0"/>
                <a:cs typeface="Times New Roman" panose="02020603050405020304" pitchFamily="18" charset="0"/>
              </a:rPr>
              <a:t> </a:t>
            </a:r>
            <a:r>
              <a:rPr lang="en-US" sz="1800" dirty="0" err="1">
                <a:solidFill>
                  <a:srgbClr val="002060"/>
                </a:solidFill>
                <a:latin typeface="Calibri" panose="020F0502020204030204" pitchFamily="34" charset="0"/>
                <a:cs typeface="Times New Roman" panose="02020603050405020304" pitchFamily="18" charset="0"/>
              </a:rPr>
              <a:t>d’attention</a:t>
            </a:r>
            <a:r>
              <a:rPr lang="en-US" sz="1800" dirty="0">
                <a:solidFill>
                  <a:srgbClr val="002060"/>
                </a:solidFill>
                <a:latin typeface="Calibri" panose="020F0502020204030204" pitchFamily="34" charset="0"/>
                <a:cs typeface="Times New Roman" panose="02020603050405020304" pitchFamily="18" charset="0"/>
              </a:rPr>
              <a:t> </a:t>
            </a:r>
            <a:r>
              <a:rPr lang="en-US" sz="1600" dirty="0" err="1">
                <a:solidFill>
                  <a:srgbClr val="002060"/>
                </a:solidFill>
                <a:latin typeface="Calibri" panose="020F0502020204030204" pitchFamily="34" charset="0"/>
                <a:cs typeface="Times New Roman" panose="02020603050405020304" pitchFamily="18" charset="0"/>
              </a:rPr>
              <a:t>soutenue</a:t>
            </a:r>
            <a:r>
              <a:rPr lang="en-US" sz="1600" i="1" dirty="0">
                <a:solidFill>
                  <a:srgbClr val="002060"/>
                </a:solidFill>
                <a:latin typeface="Calibri" panose="020F0502020204030204" pitchFamily="34" charset="0"/>
                <a:cs typeface="Times New Roman" panose="02020603050405020304" pitchFamily="18" charset="0"/>
              </a:rPr>
              <a:t> (</a:t>
            </a:r>
            <a:r>
              <a:rPr lang="en-US" sz="1600" i="1" dirty="0" err="1">
                <a:solidFill>
                  <a:srgbClr val="002060"/>
                </a:solidFill>
                <a:latin typeface="Calibri" panose="020F0502020204030204" pitchFamily="34" charset="0"/>
                <a:cs typeface="Times New Roman" panose="02020603050405020304" pitchFamily="18" charset="0"/>
              </a:rPr>
              <a:t>Hadar</a:t>
            </a:r>
            <a:r>
              <a:rPr lang="en-US" sz="1600" i="1" dirty="0">
                <a:solidFill>
                  <a:srgbClr val="002060"/>
                </a:solidFill>
                <a:latin typeface="Calibri" panose="020F0502020204030204" pitchFamily="34" charset="0"/>
                <a:cs typeface="Times New Roman" panose="02020603050405020304" pitchFamily="18" charset="0"/>
              </a:rPr>
              <a:t> et al, </a:t>
            </a:r>
            <a:r>
              <a:rPr lang="en-US" sz="1600" i="1" dirty="0" err="1">
                <a:solidFill>
                  <a:srgbClr val="002060"/>
                </a:solidFill>
                <a:latin typeface="Calibri" panose="020F0502020204030204" pitchFamily="34" charset="0"/>
                <a:cs typeface="Times New Roman" panose="02020603050405020304" pitchFamily="18" charset="0"/>
              </a:rPr>
              <a:t>Plos</a:t>
            </a:r>
            <a:r>
              <a:rPr lang="en-US" sz="1600" i="1" dirty="0">
                <a:solidFill>
                  <a:srgbClr val="002060"/>
                </a:solidFill>
                <a:latin typeface="Calibri" panose="020F0502020204030204" pitchFamily="34" charset="0"/>
                <a:cs typeface="Times New Roman" panose="02020603050405020304" pitchFamily="18" charset="0"/>
              </a:rPr>
              <a:t> One, 2017) </a:t>
            </a:r>
          </a:p>
          <a:p>
            <a:pPr lvl="1">
              <a:lnSpc>
                <a:spcPct val="110000"/>
              </a:lnSpc>
              <a:spcAft>
                <a:spcPts val="800"/>
              </a:spcAft>
            </a:pPr>
            <a:r>
              <a:rPr lang="fr-FR" sz="1400" dirty="0">
                <a:solidFill>
                  <a:srgbClr val="002060"/>
                </a:solidFill>
                <a:effectLst/>
                <a:ea typeface="Calibri" panose="020F0502020204030204" pitchFamily="34" charset="0"/>
                <a:cs typeface="Calibri" panose="020F0502020204030204" pitchFamily="34" charset="0"/>
              </a:rPr>
              <a:t>Scores des US à l’inclusion des scores au questionnaire CAARS plus élevés que les NU, moins bonne réussite au test de récompense différée, moins </a:t>
            </a:r>
            <a:r>
              <a:rPr lang="fr-FR" sz="1400" dirty="0">
                <a:solidFill>
                  <a:srgbClr val="002060"/>
                </a:solidFill>
                <a:ea typeface="Calibri" panose="020F0502020204030204" pitchFamily="34" charset="0"/>
                <a:cs typeface="Calibri" panose="020F0502020204030204" pitchFamily="34" charset="0"/>
              </a:rPr>
              <a:t>bonne vit</a:t>
            </a:r>
            <a:r>
              <a:rPr lang="fr-FR" sz="1400" dirty="0">
                <a:solidFill>
                  <a:srgbClr val="002060"/>
                </a:solidFill>
                <a:effectLst/>
                <a:ea typeface="Calibri" panose="020F0502020204030204" pitchFamily="34" charset="0"/>
                <a:cs typeface="Calibri" panose="020F0502020204030204" pitchFamily="34" charset="0"/>
              </a:rPr>
              <a:t>esse de traitement</a:t>
            </a:r>
          </a:p>
          <a:p>
            <a:pPr lvl="1">
              <a:lnSpc>
                <a:spcPct val="110000"/>
              </a:lnSpc>
              <a:spcAft>
                <a:spcPts val="800"/>
              </a:spcAft>
            </a:pPr>
            <a:r>
              <a:rPr lang="fr-FR" sz="1400" dirty="0">
                <a:solidFill>
                  <a:srgbClr val="002060"/>
                </a:solidFill>
                <a:effectLst/>
                <a:ea typeface="Calibri" panose="020F0502020204030204" pitchFamily="34" charset="0"/>
                <a:cs typeface="Calibri" panose="020F0502020204030204" pitchFamily="34" charset="0"/>
              </a:rPr>
              <a:t>NU avec ou sans SP Après 3 mois, </a:t>
            </a:r>
          </a:p>
          <a:p>
            <a:pPr lvl="2">
              <a:lnSpc>
                <a:spcPct val="110000"/>
              </a:lnSpc>
              <a:spcAft>
                <a:spcPts val="800"/>
              </a:spcAft>
            </a:pPr>
            <a:r>
              <a:rPr lang="fr-FR" sz="1400" dirty="0">
                <a:solidFill>
                  <a:srgbClr val="002060"/>
                </a:solidFill>
                <a:ea typeface="Calibri" panose="020F0502020204030204" pitchFamily="34" charset="0"/>
                <a:cs typeface="Calibri" panose="020F0502020204030204" pitchFamily="34" charset="0"/>
              </a:rPr>
              <a:t>T</a:t>
            </a:r>
            <a:r>
              <a:rPr lang="fr-FR" sz="1400" dirty="0">
                <a:solidFill>
                  <a:srgbClr val="002060"/>
                </a:solidFill>
                <a:effectLst/>
                <a:ea typeface="Calibri" panose="020F0502020204030204" pitchFamily="34" charset="0"/>
                <a:cs typeface="Calibri" panose="020F0502020204030204" pitchFamily="34" charset="0"/>
              </a:rPr>
              <a:t>endance à l’augmentation des scores au questionnaire d’inattention, d’hyperactivité et d’impulsivité chez les </a:t>
            </a:r>
            <a:r>
              <a:rPr lang="fr-FR" sz="1400" dirty="0" err="1">
                <a:solidFill>
                  <a:srgbClr val="002060"/>
                </a:solidFill>
                <a:effectLst/>
                <a:ea typeface="Calibri" panose="020F0502020204030204" pitchFamily="34" charset="0"/>
                <a:cs typeface="Calibri" panose="020F0502020204030204" pitchFamily="34" charset="0"/>
              </a:rPr>
              <a:t>NUsp</a:t>
            </a:r>
            <a:r>
              <a:rPr lang="fr-FR" sz="1400" dirty="0">
                <a:solidFill>
                  <a:srgbClr val="002060"/>
                </a:solidFill>
                <a:effectLst/>
                <a:ea typeface="Calibri" panose="020F0502020204030204" pitchFamily="34" charset="0"/>
                <a:cs typeface="Calibri" panose="020F0502020204030204" pitchFamily="34" charset="0"/>
              </a:rPr>
              <a:t> uniquement, non significative. </a:t>
            </a:r>
          </a:p>
          <a:p>
            <a:pPr lvl="2">
              <a:lnSpc>
                <a:spcPct val="110000"/>
              </a:lnSpc>
              <a:spcAft>
                <a:spcPts val="800"/>
              </a:spcAft>
            </a:pPr>
            <a:r>
              <a:rPr lang="fr-FR" sz="1400" dirty="0">
                <a:solidFill>
                  <a:srgbClr val="002060"/>
                </a:solidFill>
                <a:ea typeface="Calibri" panose="020F0502020204030204" pitchFamily="34" charset="0"/>
                <a:cs typeface="Calibri" panose="020F0502020204030204" pitchFamily="34" charset="0"/>
              </a:rPr>
              <a:t>V</a:t>
            </a:r>
            <a:r>
              <a:rPr lang="fr-FR" sz="1400" dirty="0">
                <a:solidFill>
                  <a:srgbClr val="002060"/>
                </a:solidFill>
                <a:effectLst/>
                <a:ea typeface="Calibri" panose="020F0502020204030204" pitchFamily="34" charset="0"/>
                <a:cs typeface="Calibri" panose="020F0502020204030204" pitchFamily="34" charset="0"/>
              </a:rPr>
              <a:t>itesse de traitement diminue significativement par rapport au début de l’étude, uniquement chez les </a:t>
            </a:r>
            <a:r>
              <a:rPr lang="fr-FR" sz="1400" dirty="0" err="1">
                <a:solidFill>
                  <a:srgbClr val="002060"/>
                </a:solidFill>
                <a:effectLst/>
                <a:ea typeface="Calibri" panose="020F0502020204030204" pitchFamily="34" charset="0"/>
                <a:cs typeface="Calibri" panose="020F0502020204030204" pitchFamily="34" charset="0"/>
              </a:rPr>
              <a:t>NUsp</a:t>
            </a:r>
            <a:r>
              <a:rPr lang="fr-FR" sz="1400" dirty="0">
                <a:solidFill>
                  <a:srgbClr val="002060"/>
                </a:solidFill>
                <a:effectLst/>
                <a:ea typeface="Calibri" panose="020F0502020204030204" pitchFamily="34" charset="0"/>
                <a:cs typeface="Calibri" panose="020F0502020204030204" pitchFamily="34" charset="0"/>
              </a:rPr>
              <a:t>. </a:t>
            </a:r>
          </a:p>
          <a:p>
            <a:pPr>
              <a:lnSpc>
                <a:spcPct val="110000"/>
              </a:lnSpc>
            </a:pPr>
            <a:r>
              <a:rPr lang="en-US" sz="1800" dirty="0" err="1">
                <a:solidFill>
                  <a:srgbClr val="002060"/>
                </a:solidFill>
                <a:latin typeface="Calibri" panose="020F0502020204030204" pitchFamily="34" charset="0"/>
                <a:cs typeface="Times New Roman" panose="02020603050405020304" pitchFamily="18" charset="0"/>
              </a:rPr>
              <a:t>Modèle</a:t>
            </a:r>
            <a:r>
              <a:rPr lang="en-US" sz="1800" dirty="0">
                <a:solidFill>
                  <a:srgbClr val="002060"/>
                </a:solidFill>
                <a:latin typeface="Calibri" panose="020F0502020204030204" pitchFamily="34" charset="0"/>
                <a:cs typeface="Times New Roman" panose="02020603050405020304" pitchFamily="18" charset="0"/>
              </a:rPr>
              <a:t> </a:t>
            </a:r>
            <a:r>
              <a:rPr lang="en-US" sz="1800" dirty="0" err="1">
                <a:solidFill>
                  <a:srgbClr val="002060"/>
                </a:solidFill>
                <a:latin typeface="Calibri" panose="020F0502020204030204" pitchFamily="34" charset="0"/>
                <a:cs typeface="Times New Roman" panose="02020603050405020304" pitchFamily="18" charset="0"/>
              </a:rPr>
              <a:t>murin</a:t>
            </a:r>
            <a:r>
              <a:rPr lang="en-US" sz="1800" dirty="0">
                <a:solidFill>
                  <a:srgbClr val="002060"/>
                </a:solidFill>
                <a:latin typeface="Calibri" panose="020F0502020204030204" pitchFamily="34" charset="0"/>
                <a:cs typeface="Times New Roman" panose="02020603050405020304" pitchFamily="18" charset="0"/>
              </a:rPr>
              <a:t> ESS </a:t>
            </a:r>
            <a:r>
              <a:rPr lang="en-US" sz="1800" dirty="0" err="1">
                <a:solidFill>
                  <a:srgbClr val="002060"/>
                </a:solidFill>
                <a:latin typeface="Calibri" panose="020F0502020204030204" pitchFamily="34" charset="0"/>
                <a:cs typeface="Times New Roman" panose="02020603050405020304" pitchFamily="18" charset="0"/>
              </a:rPr>
              <a:t>en</a:t>
            </a:r>
            <a:r>
              <a:rPr lang="en-US" sz="1800" dirty="0">
                <a:solidFill>
                  <a:srgbClr val="002060"/>
                </a:solidFill>
                <a:latin typeface="Calibri" panose="020F0502020204030204" pitchFamily="34" charset="0"/>
                <a:cs typeface="Times New Roman" panose="02020603050405020304" pitchFamily="18" charset="0"/>
              </a:rPr>
              <a:t> </a:t>
            </a:r>
            <a:r>
              <a:rPr lang="en-US" sz="1800" dirty="0" err="1">
                <a:solidFill>
                  <a:srgbClr val="002060"/>
                </a:solidFill>
                <a:latin typeface="Calibri" panose="020F0502020204030204" pitchFamily="34" charset="0"/>
                <a:cs typeface="Times New Roman" panose="02020603050405020304" pitchFamily="18" charset="0"/>
              </a:rPr>
              <a:t>faveur</a:t>
            </a:r>
            <a:r>
              <a:rPr lang="en-US" sz="1800" dirty="0">
                <a:solidFill>
                  <a:srgbClr val="002060"/>
                </a:solidFill>
                <a:latin typeface="Calibri" panose="020F0502020204030204" pitchFamily="34" charset="0"/>
                <a:cs typeface="Times New Roman" panose="02020603050405020304" pitchFamily="18" charset="0"/>
              </a:rPr>
              <a:t> relation </a:t>
            </a:r>
            <a:r>
              <a:rPr lang="en-US" sz="1800" dirty="0" err="1">
                <a:solidFill>
                  <a:srgbClr val="002060"/>
                </a:solidFill>
                <a:latin typeface="Calibri" panose="020F0502020204030204" pitchFamily="34" charset="0"/>
                <a:cs typeface="Times New Roman" panose="02020603050405020304" pitchFamily="18" charset="0"/>
              </a:rPr>
              <a:t>causale</a:t>
            </a:r>
            <a:r>
              <a:rPr lang="en-US" sz="1800" dirty="0">
                <a:solidFill>
                  <a:srgbClr val="002060"/>
                </a:solidFill>
                <a:latin typeface="Calibri" panose="020F0502020204030204" pitchFamily="34" charset="0"/>
                <a:cs typeface="Times New Roman" panose="02020603050405020304" pitchFamily="18" charset="0"/>
              </a:rPr>
              <a:t> </a:t>
            </a:r>
            <a:r>
              <a:rPr lang="en-US" sz="1600" i="1" dirty="0">
                <a:solidFill>
                  <a:srgbClr val="002060"/>
                </a:solidFill>
                <a:latin typeface="Calibri" panose="020F0502020204030204" pitchFamily="34" charset="0"/>
                <a:cs typeface="Times New Roman" panose="02020603050405020304" pitchFamily="18" charset="0"/>
              </a:rPr>
              <a:t>(</a:t>
            </a:r>
            <a:r>
              <a:rPr lang="fr-FR" sz="1600" i="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Christakis</a:t>
            </a:r>
            <a:r>
              <a:rPr lang="fr-FR" sz="16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  et al, </a:t>
            </a:r>
            <a:r>
              <a:rPr lang="en-US" sz="16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Proc Natl </a:t>
            </a:r>
            <a:r>
              <a:rPr lang="en-US" sz="1600" i="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Acad</a:t>
            </a:r>
            <a:r>
              <a:rPr lang="en-US" sz="16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 Sci U S A. 2018)</a:t>
            </a:r>
            <a:endParaRPr lang="fr-FR" sz="1600" i="1" dirty="0">
              <a:solidFill>
                <a:srgbClr val="002060"/>
              </a:solidFill>
            </a:endParaRPr>
          </a:p>
          <a:p>
            <a:pPr>
              <a:lnSpc>
                <a:spcPct val="110000"/>
              </a:lnSpc>
            </a:pPr>
            <a:r>
              <a:rPr lang="fr-FR" sz="1800" dirty="0">
                <a:solidFill>
                  <a:srgbClr val="002060"/>
                </a:solidFill>
              </a:rPr>
              <a:t>Association TDAH/écrans </a:t>
            </a:r>
            <a:r>
              <a:rPr lang="fr-FR" sz="1800" dirty="0" err="1">
                <a:solidFill>
                  <a:srgbClr val="002060"/>
                </a:solidFill>
              </a:rPr>
              <a:t>bi-directionnelle</a:t>
            </a:r>
            <a:r>
              <a:rPr lang="fr-FR" sz="1800" dirty="0">
                <a:solidFill>
                  <a:srgbClr val="002060"/>
                </a:solidFill>
              </a:rPr>
              <a:t> chez les 0-18 ans </a:t>
            </a:r>
            <a:r>
              <a:rPr lang="en-US"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t>
            </a:r>
            <a:r>
              <a:rPr lang="en-US" sz="16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Beyens</a:t>
            </a:r>
            <a:r>
              <a:rPr lang="en-US"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Proc Natl </a:t>
            </a:r>
            <a:r>
              <a:rPr lang="en-US" sz="16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Acad</a:t>
            </a:r>
            <a:r>
              <a:rPr lang="en-US"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Sci USA, 2018; </a:t>
            </a:r>
            <a:r>
              <a:rPr lang="en-US" sz="16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Nikkelen</a:t>
            </a:r>
            <a:r>
              <a:rPr lang="en-US"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et al,  Dev Psychol. 2014). </a:t>
            </a:r>
            <a:endParaRPr lang="en-US" sz="18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r>
              <a:rPr lang="fr-FR" sz="1800" dirty="0">
                <a:solidFill>
                  <a:srgbClr val="002060"/>
                </a:solidFill>
              </a:rPr>
              <a:t>Nomophobie: 6 à 73% des usagers </a:t>
            </a:r>
            <a:r>
              <a:rPr lang="fr-FR" sz="1600" i="1" dirty="0">
                <a:solidFill>
                  <a:srgbClr val="002060"/>
                </a:solidFill>
              </a:rPr>
              <a:t>(</a:t>
            </a:r>
            <a:r>
              <a:rPr lang="en-US"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León-Mejía et al, </a:t>
            </a:r>
            <a:r>
              <a:rPr lang="en-US" sz="16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Plos</a:t>
            </a:r>
            <a:r>
              <a:rPr lang="en-US"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One, 2021)</a:t>
            </a:r>
            <a:endParaRPr lang="fr-FR" sz="1800" i="1" dirty="0">
              <a:solidFill>
                <a:srgbClr val="002060"/>
              </a:solidFill>
            </a:endParaRPr>
          </a:p>
        </p:txBody>
      </p:sp>
    </p:spTree>
    <p:extLst>
      <p:ext uri="{BB962C8B-B14F-4D97-AF65-F5344CB8AC3E}">
        <p14:creationId xmlns:p14="http://schemas.microsoft.com/office/powerpoint/2010/main" val="950616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ACCC21-AC5E-6275-0BB4-456572959978}"/>
              </a:ext>
            </a:extLst>
          </p:cNvPr>
          <p:cNvSpPr>
            <a:spLocks noGrp="1"/>
          </p:cNvSpPr>
          <p:nvPr>
            <p:ph type="title"/>
          </p:nvPr>
        </p:nvSpPr>
        <p:spPr>
          <a:xfrm>
            <a:off x="642257" y="243827"/>
            <a:ext cx="10515600" cy="1325563"/>
          </a:xfrm>
        </p:spPr>
        <p:txBody>
          <a:bodyPr>
            <a:normAutofit/>
          </a:bodyPr>
          <a:lstStyle/>
          <a:p>
            <a:pPr algn="ctr"/>
            <a:r>
              <a:rPr lang="fr-FR" sz="3600" dirty="0">
                <a:solidFill>
                  <a:srgbClr val="1E37B2"/>
                </a:solidFill>
              </a:rPr>
              <a:t>Jeux vidéo</a:t>
            </a:r>
          </a:p>
        </p:txBody>
      </p:sp>
      <p:sp>
        <p:nvSpPr>
          <p:cNvPr id="3" name="Espace réservé du contenu 2">
            <a:extLst>
              <a:ext uri="{FF2B5EF4-FFF2-40B4-BE49-F238E27FC236}">
                <a16:creationId xmlns:a16="http://schemas.microsoft.com/office/drawing/2014/main" id="{C63CF165-5A00-D3D5-523C-390EC69E2663}"/>
              </a:ext>
            </a:extLst>
          </p:cNvPr>
          <p:cNvSpPr>
            <a:spLocks noGrp="1"/>
          </p:cNvSpPr>
          <p:nvPr>
            <p:ph idx="1"/>
          </p:nvPr>
        </p:nvSpPr>
        <p:spPr>
          <a:xfrm>
            <a:off x="1" y="1418252"/>
            <a:ext cx="12083142" cy="4805363"/>
          </a:xfrm>
        </p:spPr>
        <p:txBody>
          <a:bodyPr>
            <a:normAutofit/>
          </a:bodyPr>
          <a:lstStyle/>
          <a:p>
            <a:pPr>
              <a:lnSpc>
                <a:spcPct val="110000"/>
              </a:lnSpc>
            </a:pPr>
            <a:r>
              <a:rPr lang="fr-FR" sz="2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Enjeux </a:t>
            </a:r>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financiers colossaux: 350 milliards de dollars en 2021 (248 milliards d’euros) </a:t>
            </a:r>
            <a:r>
              <a:rPr lang="fr-FR" sz="1700" i="1" dirty="0">
                <a:solidFill>
                  <a:srgbClr val="002060"/>
                </a:solidFill>
                <a:latin typeface="Calibri" panose="020F0502020204030204" pitchFamily="34" charset="0"/>
                <a:ea typeface="Calibri" panose="020F0502020204030204" pitchFamily="34" charset="0"/>
                <a:cs typeface="Calibri" panose="020F0502020204030204" pitchFamily="34" charset="0"/>
              </a:rPr>
              <a:t>(</a:t>
            </a:r>
            <a:r>
              <a:rPr lang="fr-FR" sz="1400" i="1" dirty="0">
                <a:solidFill>
                  <a:srgbClr val="002060"/>
                </a:solidFill>
                <a:effectLst/>
                <a:latin typeface="Calibri" panose="020F0502020204030204" pitchFamily="34" charset="0"/>
                <a:ea typeface="Calibri" panose="020F0502020204030204" pitchFamily="34" charset="0"/>
              </a:rPr>
              <a:t>Etude Accenture 2021)</a:t>
            </a:r>
          </a:p>
          <a:p>
            <a:pPr>
              <a:lnSpc>
                <a:spcPct val="110000"/>
              </a:lnSpc>
            </a:pPr>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 Révolution » des jeux en ligne: gains lié au nombre de joueurs connectés, qui font des achats en ligne </a:t>
            </a:r>
          </a:p>
          <a:p>
            <a:pPr>
              <a:lnSpc>
                <a:spcPct val="110000"/>
              </a:lnSpc>
            </a:pPr>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40% de la population mondiale joue: 3 milliards de joueurs </a:t>
            </a:r>
            <a:r>
              <a:rPr lang="fr-FR" sz="1700" i="1" dirty="0">
                <a:solidFill>
                  <a:srgbClr val="002060"/>
                </a:solidFill>
                <a:latin typeface="Calibri" panose="020F0502020204030204" pitchFamily="34" charset="0"/>
                <a:ea typeface="Calibri" panose="020F0502020204030204" pitchFamily="34" charset="0"/>
                <a:cs typeface="Calibri" panose="020F0502020204030204" pitchFamily="34" charset="0"/>
              </a:rPr>
              <a:t>(</a:t>
            </a:r>
            <a:r>
              <a:rPr lang="fr-FR" sz="1700" i="1" dirty="0" err="1">
                <a:solidFill>
                  <a:srgbClr val="002060"/>
                </a:solidFill>
                <a:effectLst/>
                <a:latin typeface="Calibri" panose="020F0502020204030204" pitchFamily="34" charset="0"/>
                <a:ea typeface="Calibri" panose="020F0502020204030204" pitchFamily="34" charset="0"/>
              </a:rPr>
              <a:t>Special</a:t>
            </a:r>
            <a:r>
              <a:rPr lang="fr-FR" sz="1700" i="1" dirty="0">
                <a:solidFill>
                  <a:srgbClr val="002060"/>
                </a:solidFill>
                <a:effectLst/>
                <a:latin typeface="Calibri" panose="020F0502020204030204" pitchFamily="34" charset="0"/>
                <a:ea typeface="Calibri" panose="020F0502020204030204" pitchFamily="34" charset="0"/>
              </a:rPr>
              <a:t> Report Digital, 2022)</a:t>
            </a:r>
            <a:endParaRPr lang="fr-FR" sz="1700" i="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nSpc>
                <a:spcPct val="110000"/>
              </a:lnSpc>
            </a:pPr>
            <a:r>
              <a:rPr lang="fr-FR" sz="2000" dirty="0">
                <a:solidFill>
                  <a:srgbClr val="002060"/>
                </a:solidFill>
                <a:latin typeface="Calibri" panose="020F0502020204030204" pitchFamily="34" charset="0"/>
                <a:ea typeface="Calibri" panose="020F0502020204030204" pitchFamily="34" charset="0"/>
                <a:cs typeface="Calibri" panose="020F0502020204030204" pitchFamily="34" charset="0"/>
              </a:rPr>
              <a:t>En France: </a:t>
            </a:r>
            <a:r>
              <a:rPr lang="fr-FR" sz="2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78% des internautes jouent jouent aux jeux vidéo: 80 à 90% des 16-44, environ 80% des 45-54 ans, environ 70% des 55-64 ans), autant femmes que hommes </a:t>
            </a:r>
            <a:r>
              <a:rPr lang="fr-FR" sz="17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fr-FR" sz="1700" i="1"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Ibid</a:t>
            </a:r>
            <a:r>
              <a:rPr lang="fr-FR" sz="17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p>
          <a:p>
            <a:pPr marL="0" indent="0">
              <a:lnSpc>
                <a:spcPct val="110000"/>
              </a:lnSpc>
              <a:buNone/>
            </a:pPr>
            <a:endParaRPr lang="fr-FR" sz="2000" i="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a:lnSpc>
                <a:spcPct val="110000"/>
              </a:lnSpc>
            </a:pPr>
            <a:r>
              <a:rPr lang="fr-FR" sz="2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2018: OMS reconnait officiellement le "trouble lié à l’usage excessif du jeu </a:t>
            </a:r>
            <a:r>
              <a:rPr lang="fr-FR" sz="2000"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video</a:t>
            </a:r>
            <a:r>
              <a:rPr lang="fr-FR" sz="2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(«gaming </a:t>
            </a:r>
            <a:r>
              <a:rPr lang="fr-FR" sz="2000" dirty="0" err="1">
                <a:solidFill>
                  <a:srgbClr val="002060"/>
                </a:solidFill>
                <a:effectLst/>
                <a:latin typeface="Calibri" panose="020F0502020204030204" pitchFamily="34" charset="0"/>
                <a:ea typeface="Calibri" panose="020F0502020204030204" pitchFamily="34" charset="0"/>
                <a:cs typeface="Calibri" panose="020F0502020204030204" pitchFamily="34" charset="0"/>
              </a:rPr>
              <a:t>disorder</a:t>
            </a:r>
            <a:r>
              <a:rPr lang="fr-FR" sz="20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 dans la CIM 11. </a:t>
            </a:r>
            <a:r>
              <a:rPr lang="fr-FR" sz="17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en-US" sz="1700" i="1" dirty="0">
                <a:solidFill>
                  <a:srgbClr val="002060"/>
                </a:solidFill>
                <a:latin typeface="Calibri" panose="020F0502020204030204" pitchFamily="34" charset="0"/>
                <a:ea typeface="Calibri" panose="020F0502020204030204" pitchFamily="34" charset="0"/>
              </a:rPr>
              <a:t>WHO. International Classification of Diseases. 11</a:t>
            </a:r>
            <a:r>
              <a:rPr lang="en-US" sz="1700" i="1" baseline="30000" dirty="0">
                <a:solidFill>
                  <a:srgbClr val="002060"/>
                </a:solidFill>
                <a:latin typeface="Calibri" panose="020F0502020204030204" pitchFamily="34" charset="0"/>
                <a:ea typeface="Calibri" panose="020F0502020204030204" pitchFamily="34" charset="0"/>
              </a:rPr>
              <a:t>th </a:t>
            </a:r>
            <a:r>
              <a:rPr lang="en-US" sz="1700" i="1" dirty="0">
                <a:solidFill>
                  <a:srgbClr val="002060"/>
                </a:solidFill>
                <a:latin typeface="Calibri" panose="020F0502020204030204" pitchFamily="34" charset="0"/>
                <a:ea typeface="Calibri" panose="020F0502020204030204" pitchFamily="34" charset="0"/>
              </a:rPr>
              <a:t>Revision. 2018).</a:t>
            </a:r>
            <a:endParaRPr lang="fr-FR" sz="2000" i="1"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457200" lvl="1" indent="0" algn="ctr">
              <a:lnSpc>
                <a:spcPct val="110000"/>
              </a:lnSpc>
              <a:buNone/>
            </a:pPr>
            <a:r>
              <a:rPr lang="fr-FR" sz="18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p>
          <a:p>
            <a:pPr marL="457200" lvl="1" indent="0" algn="ctr">
              <a:lnSpc>
                <a:spcPct val="110000"/>
              </a:lnSpc>
              <a:buNone/>
            </a:pPr>
            <a:r>
              <a:rPr lang="fr-FR" sz="2000" b="1"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Environ 1% de joueurs concernés soit…30 millions de personnes dans le monde, 380.000 en France!</a:t>
            </a:r>
          </a:p>
          <a:p>
            <a:pPr marL="0" indent="0">
              <a:buNone/>
            </a:pPr>
            <a:endParaRPr lang="fr-FR" sz="20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8722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140A47-AC28-417E-87F0-B377927F7CF3}"/>
              </a:ext>
            </a:extLst>
          </p:cNvPr>
          <p:cNvSpPr>
            <a:spLocks noGrp="1"/>
          </p:cNvSpPr>
          <p:nvPr>
            <p:ph type="title"/>
          </p:nvPr>
        </p:nvSpPr>
        <p:spPr/>
        <p:txBody>
          <a:bodyPr>
            <a:normAutofit/>
          </a:bodyPr>
          <a:lstStyle/>
          <a:p>
            <a:pPr algn="ctr"/>
            <a:r>
              <a:rPr lang="fr-FR" sz="3600" dirty="0">
                <a:solidFill>
                  <a:srgbClr val="1E37B2"/>
                </a:solidFill>
              </a:rPr>
              <a:t>Jeu vidéo et amélioration des capacités attentionnelles: la grande illusion</a:t>
            </a:r>
          </a:p>
        </p:txBody>
      </p:sp>
      <p:sp>
        <p:nvSpPr>
          <p:cNvPr id="3" name="Espace réservé du contenu 2">
            <a:extLst>
              <a:ext uri="{FF2B5EF4-FFF2-40B4-BE49-F238E27FC236}">
                <a16:creationId xmlns:a16="http://schemas.microsoft.com/office/drawing/2014/main" id="{02FEEBD7-E88F-7375-B10C-56CAE871CB5D}"/>
              </a:ext>
            </a:extLst>
          </p:cNvPr>
          <p:cNvSpPr>
            <a:spLocks noGrp="1"/>
          </p:cNvSpPr>
          <p:nvPr>
            <p:ph idx="1"/>
          </p:nvPr>
        </p:nvSpPr>
        <p:spPr>
          <a:xfrm>
            <a:off x="922176" y="2506662"/>
            <a:ext cx="10515600" cy="4351338"/>
          </a:xfrm>
        </p:spPr>
        <p:txBody>
          <a:bodyPr/>
          <a:lstStyle/>
          <a:p>
            <a:pPr>
              <a:lnSpc>
                <a:spcPct val="100000"/>
              </a:lnSpc>
            </a:pPr>
            <a:r>
              <a:rPr lang="fr-FR" sz="2400" dirty="0">
                <a:solidFill>
                  <a:srgbClr val="002060"/>
                </a:solidFill>
              </a:rPr>
              <a:t>Mise en jeu de l’attention </a:t>
            </a:r>
            <a:r>
              <a:rPr lang="fr-FR" sz="2400" i="1" dirty="0">
                <a:solidFill>
                  <a:srgbClr val="002060"/>
                </a:solidFill>
              </a:rPr>
              <a:t>exogène </a:t>
            </a:r>
            <a:r>
              <a:rPr lang="fr-FR" sz="2400" dirty="0">
                <a:solidFill>
                  <a:srgbClr val="002060"/>
                </a:solidFill>
              </a:rPr>
              <a:t>et non </a:t>
            </a:r>
            <a:r>
              <a:rPr lang="fr-FR" sz="2400" i="1" dirty="0">
                <a:solidFill>
                  <a:srgbClr val="002060"/>
                </a:solidFill>
              </a:rPr>
              <a:t>endogène: </a:t>
            </a:r>
            <a:r>
              <a:rPr lang="fr-FR" sz="2400" dirty="0">
                <a:solidFill>
                  <a:srgbClr val="002060"/>
                </a:solidFill>
                <a:latin typeface="Calibri" panose="020F0502020204030204" pitchFamily="34" charset="0"/>
                <a:cs typeface="Times New Roman" panose="02020603050405020304" pitchFamily="18" charset="0"/>
              </a:rPr>
              <a:t>u</a:t>
            </a:r>
            <a:r>
              <a:rPr lang="fr-FR"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ne attention soutenue altérée </a:t>
            </a:r>
            <a:r>
              <a:rPr lang="fr-FR" sz="1600" i="1" dirty="0">
                <a:solidFill>
                  <a:srgbClr val="002060"/>
                </a:solidFill>
                <a:effectLst/>
                <a:ea typeface="Calibri" panose="020F0502020204030204" pitchFamily="34" charset="0"/>
                <a:cs typeface="Times New Roman" panose="02020603050405020304" pitchFamily="18" charset="0"/>
              </a:rPr>
              <a:t>(</a:t>
            </a:r>
            <a:r>
              <a:rPr lang="en-US" sz="1600" i="1" dirty="0" err="1">
                <a:solidFill>
                  <a:srgbClr val="002060"/>
                </a:solidFill>
                <a:effectLst/>
                <a:ea typeface="Calibri" panose="020F0502020204030204" pitchFamily="34" charset="0"/>
                <a:cs typeface="Times New Roman" panose="02020603050405020304" pitchFamily="18" charset="0"/>
              </a:rPr>
              <a:t>Trisolini</a:t>
            </a:r>
            <a:r>
              <a:rPr lang="en-US" sz="1600" i="1" dirty="0">
                <a:solidFill>
                  <a:srgbClr val="002060"/>
                </a:solidFill>
                <a:ea typeface="Calibri" panose="020F0502020204030204" pitchFamily="34" charset="0"/>
                <a:cs typeface="Times New Roman" panose="02020603050405020304" pitchFamily="18" charset="0"/>
              </a:rPr>
              <a:t> et al, </a:t>
            </a:r>
            <a:r>
              <a:rPr lang="fr-FR" sz="1600" i="1" dirty="0">
                <a:solidFill>
                  <a:srgbClr val="002060"/>
                </a:solidFill>
                <a:effectLst/>
                <a:ea typeface="Calibri" panose="020F0502020204030204" pitchFamily="34" charset="0"/>
                <a:cs typeface="Times New Roman" panose="02020603050405020304" pitchFamily="18" charset="0"/>
              </a:rPr>
              <a:t>Q J </a:t>
            </a:r>
            <a:r>
              <a:rPr lang="fr-FR" sz="1600" i="1" dirty="0" err="1">
                <a:solidFill>
                  <a:srgbClr val="002060"/>
                </a:solidFill>
                <a:effectLst/>
                <a:ea typeface="Calibri" panose="020F0502020204030204" pitchFamily="34" charset="0"/>
                <a:cs typeface="Times New Roman" panose="02020603050405020304" pitchFamily="18" charset="0"/>
              </a:rPr>
              <a:t>Exp</a:t>
            </a:r>
            <a:r>
              <a:rPr lang="fr-FR" sz="1600" i="1" dirty="0">
                <a:solidFill>
                  <a:srgbClr val="002060"/>
                </a:solidFill>
                <a:effectLst/>
                <a:ea typeface="Calibri" panose="020F0502020204030204" pitchFamily="34" charset="0"/>
                <a:cs typeface="Times New Roman" panose="02020603050405020304" pitchFamily="18" charset="0"/>
              </a:rPr>
              <a:t> </a:t>
            </a:r>
            <a:r>
              <a:rPr lang="fr-FR" sz="1600" i="1" dirty="0" err="1">
                <a:solidFill>
                  <a:srgbClr val="002060"/>
                </a:solidFill>
                <a:effectLst/>
                <a:ea typeface="Calibri" panose="020F0502020204030204" pitchFamily="34" charset="0"/>
                <a:cs typeface="Times New Roman" panose="02020603050405020304" pitchFamily="18" charset="0"/>
              </a:rPr>
              <a:t>Psychol</a:t>
            </a:r>
            <a:r>
              <a:rPr lang="fr-FR" sz="1600" i="1" dirty="0">
                <a:solidFill>
                  <a:srgbClr val="002060"/>
                </a:solidFill>
                <a:ea typeface="Calibri" panose="020F0502020204030204" pitchFamily="34" charset="0"/>
                <a:cs typeface="Times New Roman" panose="02020603050405020304" pitchFamily="18" charset="0"/>
              </a:rPr>
              <a:t>, 2018; </a:t>
            </a:r>
            <a:r>
              <a:rPr lang="fr-FR" sz="1600" i="1" dirty="0" err="1">
                <a:solidFill>
                  <a:srgbClr val="002060"/>
                </a:solidFill>
                <a:effectLst/>
                <a:ea typeface="Calibri" panose="020F0502020204030204" pitchFamily="34" charset="0"/>
                <a:cs typeface="Times New Roman" panose="02020603050405020304" pitchFamily="18" charset="0"/>
              </a:rPr>
              <a:t>Petilli</a:t>
            </a:r>
            <a:r>
              <a:rPr lang="fr-FR" sz="1600" i="1" dirty="0">
                <a:solidFill>
                  <a:srgbClr val="002060"/>
                </a:solidFill>
                <a:effectLst/>
                <a:ea typeface="Calibri" panose="020F0502020204030204" pitchFamily="34" charset="0"/>
                <a:cs typeface="Times New Roman" panose="02020603050405020304" pitchFamily="18" charset="0"/>
              </a:rPr>
              <a:t> et al,</a:t>
            </a:r>
            <a:r>
              <a:rPr lang="fr-FR" sz="1600" i="1" dirty="0">
                <a:solidFill>
                  <a:srgbClr val="002060"/>
                </a:solidFill>
                <a:ea typeface="Calibri" panose="020F0502020204030204" pitchFamily="34" charset="0"/>
                <a:cs typeface="Times New Roman" panose="02020603050405020304" pitchFamily="18" charset="0"/>
              </a:rPr>
              <a:t> </a:t>
            </a:r>
            <a:r>
              <a:rPr lang="fr-FR" sz="1600" i="1" dirty="0">
                <a:solidFill>
                  <a:srgbClr val="002060"/>
                </a:solidFill>
                <a:effectLst/>
                <a:ea typeface="Calibri" panose="020F0502020204030204" pitchFamily="34" charset="0"/>
                <a:cs typeface="Times New Roman" panose="02020603050405020304" pitchFamily="18" charset="0"/>
              </a:rPr>
              <a:t>Q J </a:t>
            </a:r>
            <a:r>
              <a:rPr lang="fr-FR" sz="1600" i="1" dirty="0" err="1">
                <a:solidFill>
                  <a:srgbClr val="002060"/>
                </a:solidFill>
                <a:effectLst/>
                <a:ea typeface="Calibri" panose="020F0502020204030204" pitchFamily="34" charset="0"/>
                <a:cs typeface="Times New Roman" panose="02020603050405020304" pitchFamily="18" charset="0"/>
              </a:rPr>
              <a:t>Exp</a:t>
            </a:r>
            <a:r>
              <a:rPr lang="fr-FR" sz="1600" i="1" dirty="0">
                <a:solidFill>
                  <a:srgbClr val="002060"/>
                </a:solidFill>
                <a:effectLst/>
                <a:ea typeface="Calibri" panose="020F0502020204030204" pitchFamily="34" charset="0"/>
                <a:cs typeface="Times New Roman" panose="02020603050405020304" pitchFamily="18" charset="0"/>
              </a:rPr>
              <a:t> </a:t>
            </a:r>
            <a:r>
              <a:rPr lang="fr-FR" sz="1600" i="1" dirty="0" err="1">
                <a:solidFill>
                  <a:srgbClr val="002060"/>
                </a:solidFill>
                <a:effectLst/>
                <a:ea typeface="Calibri" panose="020F0502020204030204" pitchFamily="34" charset="0"/>
                <a:cs typeface="Times New Roman" panose="02020603050405020304" pitchFamily="18" charset="0"/>
              </a:rPr>
              <a:t>Psychol</a:t>
            </a:r>
            <a:r>
              <a:rPr lang="fr-FR" sz="1600" i="1" dirty="0">
                <a:solidFill>
                  <a:srgbClr val="002060"/>
                </a:solidFill>
                <a:effectLst/>
                <a:ea typeface="Calibri" panose="020F0502020204030204" pitchFamily="34" charset="0"/>
                <a:cs typeface="Times New Roman" panose="02020603050405020304" pitchFamily="18" charset="0"/>
              </a:rPr>
              <a:t>, 2020, Swing et al, </a:t>
            </a:r>
            <a:r>
              <a:rPr lang="fr-FR" sz="1600" i="1" dirty="0" err="1">
                <a:solidFill>
                  <a:srgbClr val="002060"/>
                </a:solidFill>
                <a:effectLst/>
                <a:ea typeface="Calibri" panose="020F0502020204030204" pitchFamily="34" charset="0"/>
                <a:cs typeface="Times New Roman" panose="02020603050405020304" pitchFamily="18" charset="0"/>
              </a:rPr>
              <a:t>Pédiatrics</a:t>
            </a:r>
            <a:r>
              <a:rPr lang="fr-FR" sz="1600" i="1" dirty="0">
                <a:solidFill>
                  <a:srgbClr val="002060"/>
                </a:solidFill>
                <a:effectLst/>
                <a:ea typeface="Calibri" panose="020F0502020204030204" pitchFamily="34" charset="0"/>
                <a:cs typeface="Times New Roman" panose="02020603050405020304" pitchFamily="18" charset="0"/>
              </a:rPr>
              <a:t>, 2010) </a:t>
            </a:r>
          </a:p>
          <a:p>
            <a:pPr>
              <a:lnSpc>
                <a:spcPct val="100000"/>
              </a:lnSpc>
            </a:pPr>
            <a:r>
              <a:rPr lang="fr-FR" sz="2400" dirty="0">
                <a:solidFill>
                  <a:srgbClr val="002060"/>
                </a:solidFill>
                <a:latin typeface="Calibri" panose="020F0502020204030204" pitchFamily="34" charset="0"/>
                <a:cs typeface="Times New Roman" panose="02020603050405020304" pitchFamily="18" charset="0"/>
              </a:rPr>
              <a:t>Modalité visuelle essentiellement sollicitée: absence de transfert de tâche </a:t>
            </a:r>
            <a:r>
              <a:rPr lang="fr-FR" sz="1800" dirty="0">
                <a:solidFill>
                  <a:srgbClr val="002060"/>
                </a:solidFill>
                <a:latin typeface="Calibri" panose="020F0502020204030204" pitchFamily="34" charset="0"/>
                <a:cs typeface="Times New Roman" panose="02020603050405020304" pitchFamily="18" charset="0"/>
              </a:rPr>
              <a:t>(</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Oei</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et al,</a:t>
            </a:r>
            <a:r>
              <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Front Syst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Neurosci</a:t>
            </a:r>
            <a:r>
              <a:rPr lang="en-US" sz="1800" dirty="0">
                <a:solidFill>
                  <a:srgbClr val="002060"/>
                </a:solidFill>
                <a:latin typeface="Calibri" panose="020F0502020204030204" pitchFamily="34" charset="0"/>
                <a:ea typeface="Calibri" panose="020F0502020204030204" pitchFamily="34" charset="0"/>
                <a:cs typeface="Times New Roman" panose="02020603050405020304" pitchFamily="18" charset="0"/>
              </a:rPr>
              <a:t>,</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2014)</a:t>
            </a:r>
            <a:endParaRPr lang="fr-FR" sz="2400" dirty="0">
              <a:solidFill>
                <a:srgbClr val="002060"/>
              </a:solidFill>
              <a:latin typeface="Calibri" panose="020F0502020204030204" pitchFamily="34" charset="0"/>
              <a:cs typeface="Times New Roman" panose="02020603050405020304" pitchFamily="18" charset="0"/>
            </a:endParaRPr>
          </a:p>
          <a:p>
            <a:pPr>
              <a:lnSpc>
                <a:spcPct val="100000"/>
              </a:lnSpc>
            </a:pPr>
            <a:r>
              <a:rPr lang="fr-FR" sz="2400" dirty="0">
                <a:solidFill>
                  <a:srgbClr val="002060"/>
                </a:solidFill>
                <a:latin typeface="Calibri" panose="020F0502020204030204" pitchFamily="34" charset="0"/>
                <a:cs typeface="Times New Roman" panose="02020603050405020304" pitchFamily="18" charset="0"/>
              </a:rPr>
              <a:t>Effet paradoxal: augmentation de la distractibilité dans certaine situation. </a:t>
            </a:r>
          </a:p>
          <a:p>
            <a:pPr lvl="1">
              <a:lnSpc>
                <a:spcPct val="100000"/>
              </a:lnSpc>
            </a:pPr>
            <a:r>
              <a:rPr lang="fr-FR" dirty="0">
                <a:solidFill>
                  <a:srgbClr val="002060"/>
                </a:solidFill>
                <a:latin typeface="Calibri" panose="020F0502020204030204" pitchFamily="34" charset="0"/>
                <a:cs typeface="Times New Roman" panose="02020603050405020304" pitchFamily="18" charset="0"/>
              </a:rPr>
              <a:t>Effet </a:t>
            </a:r>
            <a:r>
              <a:rPr lang="fr-FR" dirty="0" err="1">
                <a:solidFill>
                  <a:srgbClr val="002060"/>
                </a:solidFill>
                <a:latin typeface="Calibri" panose="020F0502020204030204" pitchFamily="34" charset="0"/>
                <a:cs typeface="Times New Roman" panose="02020603050405020304" pitchFamily="18" charset="0"/>
              </a:rPr>
              <a:t>flankers</a:t>
            </a:r>
            <a:r>
              <a:rPr lang="fr-FR" dirty="0">
                <a:solidFill>
                  <a:srgbClr val="002060"/>
                </a:solidFill>
                <a:latin typeface="Calibri" panose="020F0502020204030204" pitchFamily="34" charset="0"/>
                <a:cs typeface="Times New Roman" panose="02020603050405020304" pitchFamily="18" charset="0"/>
              </a:rPr>
              <a:t> </a:t>
            </a:r>
            <a:r>
              <a:rPr lang="fr-FR" sz="1600" i="1" dirty="0">
                <a:solidFill>
                  <a:srgbClr val="002060"/>
                </a:solidFill>
                <a:cs typeface="Times New Roman" panose="02020603050405020304" pitchFamily="18" charset="0"/>
              </a:rPr>
              <a:t>(</a:t>
            </a:r>
            <a:r>
              <a:rPr lang="en-US" sz="1600" i="1" dirty="0">
                <a:solidFill>
                  <a:srgbClr val="002060"/>
                </a:solidFill>
                <a:effectLst/>
                <a:ea typeface="Calibri" panose="020F0502020204030204" pitchFamily="34" charset="0"/>
                <a:cs typeface="Times New Roman" panose="02020603050405020304" pitchFamily="18" charset="0"/>
              </a:rPr>
              <a:t>Green et Bavelier, Nature, 2003 )</a:t>
            </a:r>
            <a:r>
              <a:rPr lang="fr-FR" sz="1600" i="1" dirty="0">
                <a:solidFill>
                  <a:srgbClr val="002060"/>
                </a:solidFill>
                <a:cs typeface="Times New Roman" panose="02020603050405020304" pitchFamily="18" charset="0"/>
              </a:rPr>
              <a:t> </a:t>
            </a:r>
          </a:p>
          <a:p>
            <a:pPr lvl="1">
              <a:lnSpc>
                <a:spcPct val="100000"/>
              </a:lnSpc>
            </a:pPr>
            <a:r>
              <a:rPr lang="fr-FR" dirty="0">
                <a:solidFill>
                  <a:srgbClr val="002060"/>
                </a:solidFill>
                <a:latin typeface="Calibri" panose="020F0502020204030204" pitchFamily="34" charset="0"/>
                <a:cs typeface="Times New Roman" panose="02020603050405020304" pitchFamily="18" charset="0"/>
              </a:rPr>
              <a:t>Théorie de la charge perceptive</a:t>
            </a:r>
            <a:r>
              <a:rPr lang="en-US" dirty="0">
                <a:solidFill>
                  <a:srgbClr val="002060"/>
                </a:solidFill>
                <a:latin typeface="Calibri" panose="020F0502020204030204" pitchFamily="34" charset="0"/>
                <a:cs typeface="Times New Roman" panose="02020603050405020304" pitchFamily="18" charset="0"/>
              </a:rPr>
              <a:t> </a:t>
            </a:r>
            <a:r>
              <a:rPr lang="en-US" sz="1600" i="1" dirty="0">
                <a:solidFill>
                  <a:srgbClr val="002060"/>
                </a:solidFill>
                <a:cs typeface="Times New Roman" panose="02020603050405020304" pitchFamily="18" charset="0"/>
              </a:rPr>
              <a:t>(</a:t>
            </a:r>
            <a:r>
              <a:rPr lang="en-US" sz="1600" i="1" dirty="0" err="1">
                <a:solidFill>
                  <a:srgbClr val="002060"/>
                </a:solidFill>
                <a:effectLst/>
                <a:ea typeface="Calibri" panose="020F0502020204030204" pitchFamily="34" charset="0"/>
                <a:cs typeface="Times New Roman" panose="02020603050405020304" pitchFamily="18" charset="0"/>
              </a:rPr>
              <a:t>Lavie</a:t>
            </a:r>
            <a:r>
              <a:rPr lang="en-US" sz="1600" i="1" dirty="0">
                <a:solidFill>
                  <a:srgbClr val="002060"/>
                </a:solidFill>
                <a:ea typeface="Calibri" panose="020F0502020204030204" pitchFamily="34" charset="0"/>
                <a:cs typeface="Times New Roman" panose="02020603050405020304" pitchFamily="18" charset="0"/>
              </a:rPr>
              <a:t> et al, </a:t>
            </a:r>
            <a:r>
              <a:rPr lang="fr-FR" sz="1600" i="1" dirty="0">
                <a:solidFill>
                  <a:srgbClr val="002060"/>
                </a:solidFill>
                <a:effectLst/>
                <a:ea typeface="Calibri" panose="020F0502020204030204" pitchFamily="34" charset="0"/>
                <a:cs typeface="Times New Roman" panose="02020603050405020304" pitchFamily="18" charset="0"/>
              </a:rPr>
              <a:t>J </a:t>
            </a:r>
            <a:r>
              <a:rPr lang="fr-FR" sz="1600" i="1" dirty="0" err="1">
                <a:solidFill>
                  <a:srgbClr val="002060"/>
                </a:solidFill>
                <a:effectLst/>
                <a:ea typeface="Calibri" panose="020F0502020204030204" pitchFamily="34" charset="0"/>
                <a:cs typeface="Times New Roman" panose="02020603050405020304" pitchFamily="18" charset="0"/>
              </a:rPr>
              <a:t>Exp</a:t>
            </a:r>
            <a:r>
              <a:rPr lang="fr-FR" sz="1600" i="1" dirty="0">
                <a:solidFill>
                  <a:srgbClr val="002060"/>
                </a:solidFill>
                <a:effectLst/>
                <a:ea typeface="Calibri" panose="020F0502020204030204" pitchFamily="34" charset="0"/>
                <a:cs typeface="Times New Roman" panose="02020603050405020304" pitchFamily="18" charset="0"/>
              </a:rPr>
              <a:t> </a:t>
            </a:r>
            <a:r>
              <a:rPr lang="fr-FR" sz="1600" i="1" dirty="0" err="1">
                <a:solidFill>
                  <a:srgbClr val="002060"/>
                </a:solidFill>
                <a:effectLst/>
                <a:ea typeface="Calibri" panose="020F0502020204030204" pitchFamily="34" charset="0"/>
                <a:cs typeface="Times New Roman" panose="02020603050405020304" pitchFamily="18" charset="0"/>
              </a:rPr>
              <a:t>Psychol</a:t>
            </a:r>
            <a:r>
              <a:rPr lang="fr-FR" sz="1600" i="1" dirty="0">
                <a:solidFill>
                  <a:srgbClr val="002060"/>
                </a:solidFill>
                <a:effectLst/>
                <a:ea typeface="Calibri" panose="020F0502020204030204" pitchFamily="34" charset="0"/>
                <a:cs typeface="Times New Roman" panose="02020603050405020304" pitchFamily="18" charset="0"/>
              </a:rPr>
              <a:t> </a:t>
            </a:r>
            <a:r>
              <a:rPr lang="fr-FR" sz="1600" i="1" dirty="0" err="1">
                <a:solidFill>
                  <a:srgbClr val="002060"/>
                </a:solidFill>
                <a:effectLst/>
                <a:ea typeface="Calibri" panose="020F0502020204030204" pitchFamily="34" charset="0"/>
                <a:cs typeface="Times New Roman" panose="02020603050405020304" pitchFamily="18" charset="0"/>
              </a:rPr>
              <a:t>Gen</a:t>
            </a:r>
            <a:r>
              <a:rPr lang="fr-FR" sz="1600" i="1" dirty="0">
                <a:solidFill>
                  <a:srgbClr val="002060"/>
                </a:solidFill>
                <a:ea typeface="Calibri" panose="020F0502020204030204" pitchFamily="34" charset="0"/>
                <a:cs typeface="Times New Roman" panose="02020603050405020304" pitchFamily="18" charset="0"/>
              </a:rPr>
              <a:t>, </a:t>
            </a:r>
            <a:r>
              <a:rPr lang="fr-FR" sz="1600" i="1" dirty="0">
                <a:solidFill>
                  <a:srgbClr val="002060"/>
                </a:solidFill>
                <a:effectLst/>
                <a:ea typeface="Calibri" panose="020F0502020204030204" pitchFamily="34" charset="0"/>
                <a:cs typeface="Times New Roman" panose="02020603050405020304" pitchFamily="18" charset="0"/>
              </a:rPr>
              <a:t>2004)</a:t>
            </a:r>
            <a:endParaRPr lang="fr-FR" sz="1600" i="1" dirty="0">
              <a:solidFill>
                <a:srgbClr val="002060"/>
              </a:solidFill>
            </a:endParaRPr>
          </a:p>
          <a:p>
            <a:endParaRPr lang="fr-FR" dirty="0">
              <a:solidFill>
                <a:srgbClr val="002060"/>
              </a:solidFill>
            </a:endParaRPr>
          </a:p>
        </p:txBody>
      </p:sp>
    </p:spTree>
    <p:extLst>
      <p:ext uri="{BB962C8B-B14F-4D97-AF65-F5344CB8AC3E}">
        <p14:creationId xmlns:p14="http://schemas.microsoft.com/office/powerpoint/2010/main" val="3856308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38C377-CA46-4547-8BBC-7B6837275F37}"/>
              </a:ext>
            </a:extLst>
          </p:cNvPr>
          <p:cNvSpPr>
            <a:spLocks noGrp="1"/>
          </p:cNvSpPr>
          <p:nvPr>
            <p:ph type="title"/>
          </p:nvPr>
        </p:nvSpPr>
        <p:spPr>
          <a:xfrm>
            <a:off x="838200" y="290480"/>
            <a:ext cx="10515600" cy="893851"/>
          </a:xfrm>
        </p:spPr>
        <p:txBody>
          <a:bodyPr>
            <a:normAutofit/>
          </a:bodyPr>
          <a:lstStyle/>
          <a:p>
            <a:pPr algn="ctr"/>
            <a:r>
              <a:rPr lang="fr-FR" sz="3600" dirty="0">
                <a:solidFill>
                  <a:srgbClr val="1E37B2"/>
                </a:solidFill>
              </a:rPr>
              <a:t>Sommeil et Ecrans</a:t>
            </a:r>
          </a:p>
        </p:txBody>
      </p:sp>
      <p:sp>
        <p:nvSpPr>
          <p:cNvPr id="3" name="Espace réservé du contenu 2">
            <a:extLst>
              <a:ext uri="{FF2B5EF4-FFF2-40B4-BE49-F238E27FC236}">
                <a16:creationId xmlns:a16="http://schemas.microsoft.com/office/drawing/2014/main" id="{DFAEC6DF-4075-0B3C-482D-9466421B478E}"/>
              </a:ext>
            </a:extLst>
          </p:cNvPr>
          <p:cNvSpPr>
            <a:spLocks noGrp="1"/>
          </p:cNvSpPr>
          <p:nvPr>
            <p:ph idx="1"/>
          </p:nvPr>
        </p:nvSpPr>
        <p:spPr>
          <a:xfrm>
            <a:off x="744895" y="1576873"/>
            <a:ext cx="11095652" cy="4800042"/>
          </a:xfrm>
        </p:spPr>
        <p:txBody>
          <a:bodyPr>
            <a:normAutofit fontScale="77500" lnSpcReduction="20000"/>
          </a:bodyPr>
          <a:lstStyle/>
          <a:p>
            <a:pPr>
              <a:lnSpc>
                <a:spcPct val="100000"/>
              </a:lnSpc>
              <a:spcAft>
                <a:spcPts val="800"/>
              </a:spcAft>
            </a:pPr>
            <a:r>
              <a:rPr lang="fr-FR" sz="2600" dirty="0">
                <a:solidFill>
                  <a:srgbClr val="002060"/>
                </a:solidFill>
              </a:rPr>
              <a:t>Sommeil: pilier du </a:t>
            </a:r>
            <a:r>
              <a:rPr lang="fr-FR" sz="2600" dirty="0" err="1">
                <a:solidFill>
                  <a:srgbClr val="002060"/>
                </a:solidFill>
              </a:rPr>
              <a:t>neuro-développement</a:t>
            </a:r>
            <a:r>
              <a:rPr lang="fr-FR" sz="2600" dirty="0">
                <a:solidFill>
                  <a:srgbClr val="002060"/>
                </a:solidFill>
              </a:rPr>
              <a:t>, et de la santé à tout âge</a:t>
            </a:r>
          </a:p>
          <a:p>
            <a:pPr lvl="1">
              <a:lnSpc>
                <a:spcPct val="100000"/>
              </a:lnSpc>
              <a:spcAft>
                <a:spcPts val="800"/>
              </a:spcAft>
            </a:pPr>
            <a:r>
              <a:rPr lang="fr-FR" sz="2200" dirty="0">
                <a:solidFill>
                  <a:srgbClr val="002060"/>
                </a:solidFill>
              </a:rPr>
              <a:t>Apprentissages et capacités attentionnelles</a:t>
            </a:r>
          </a:p>
          <a:p>
            <a:pPr lvl="1">
              <a:lnSpc>
                <a:spcPct val="100000"/>
              </a:lnSpc>
              <a:spcAft>
                <a:spcPts val="800"/>
              </a:spcAft>
            </a:pPr>
            <a:r>
              <a:rPr lang="fr-FR" sz="2200" dirty="0">
                <a:solidFill>
                  <a:srgbClr val="002060"/>
                </a:solidFill>
              </a:rPr>
              <a:t>Maladies cardio-vasculaires</a:t>
            </a:r>
          </a:p>
          <a:p>
            <a:pPr lvl="1">
              <a:lnSpc>
                <a:spcPct val="100000"/>
              </a:lnSpc>
              <a:spcAft>
                <a:spcPts val="800"/>
              </a:spcAft>
            </a:pPr>
            <a:r>
              <a:rPr lang="fr-FR" sz="2200" dirty="0">
                <a:solidFill>
                  <a:srgbClr val="002060"/>
                </a:solidFill>
              </a:rPr>
              <a:t>Maladies neuro-dégénératives</a:t>
            </a:r>
          </a:p>
          <a:p>
            <a:pPr lvl="1">
              <a:lnSpc>
                <a:spcPct val="100000"/>
              </a:lnSpc>
              <a:spcAft>
                <a:spcPts val="800"/>
              </a:spcAft>
            </a:pPr>
            <a:r>
              <a:rPr lang="fr-FR" sz="2200" dirty="0">
                <a:solidFill>
                  <a:srgbClr val="002060"/>
                </a:solidFill>
              </a:rPr>
              <a:t>Mortalité globale</a:t>
            </a:r>
          </a:p>
          <a:p>
            <a:pPr lvl="1">
              <a:lnSpc>
                <a:spcPct val="100000"/>
              </a:lnSpc>
              <a:spcAft>
                <a:spcPts val="800"/>
              </a:spcAft>
            </a:pPr>
            <a:r>
              <a:rPr lang="fr-FR" sz="2200" dirty="0">
                <a:solidFill>
                  <a:srgbClr val="002060"/>
                </a:solidFill>
              </a:rPr>
              <a:t>Infections</a:t>
            </a:r>
          </a:p>
          <a:p>
            <a:pPr lvl="1">
              <a:lnSpc>
                <a:spcPct val="100000"/>
              </a:lnSpc>
              <a:spcAft>
                <a:spcPts val="800"/>
              </a:spcAft>
            </a:pPr>
            <a:r>
              <a:rPr lang="fr-FR" sz="2200" dirty="0">
                <a:solidFill>
                  <a:srgbClr val="002060"/>
                </a:solidFill>
              </a:rPr>
              <a:t>Etc.</a:t>
            </a:r>
          </a:p>
          <a:p>
            <a:pPr>
              <a:lnSpc>
                <a:spcPct val="100000"/>
              </a:lnSpc>
              <a:spcAft>
                <a:spcPts val="800"/>
              </a:spcAft>
            </a:pPr>
            <a:r>
              <a:rPr lang="fr-FR" sz="2600" dirty="0">
                <a:solidFill>
                  <a:srgbClr val="002060"/>
                </a:solidFill>
              </a:rPr>
              <a:t>Usage des écrans: altération de la qualité et de la quantité de sommeil</a:t>
            </a:r>
          </a:p>
          <a:p>
            <a:pPr lvl="1">
              <a:lnSpc>
                <a:spcPct val="100000"/>
              </a:lnSpc>
              <a:spcAft>
                <a:spcPts val="800"/>
              </a:spcAft>
            </a:pPr>
            <a:r>
              <a:rPr lang="fr-FR" sz="2200" dirty="0">
                <a:solidFill>
                  <a:srgbClr val="002060"/>
                </a:solidFill>
              </a:rPr>
              <a:t>Heure de « coucher effectif » retardé</a:t>
            </a:r>
          </a:p>
          <a:p>
            <a:pPr lvl="1">
              <a:lnSpc>
                <a:spcPct val="100000"/>
              </a:lnSpc>
              <a:spcAft>
                <a:spcPts val="800"/>
              </a:spcAft>
            </a:pPr>
            <a:r>
              <a:rPr lang="fr-FR" sz="2200" dirty="0">
                <a:solidFill>
                  <a:srgbClr val="002060"/>
                </a:solidFill>
              </a:rPr>
              <a:t>Lumière bleue et pic de mélatonine</a:t>
            </a:r>
          </a:p>
          <a:p>
            <a:pPr lvl="1">
              <a:lnSpc>
                <a:spcPct val="100000"/>
              </a:lnSpc>
              <a:spcAft>
                <a:spcPts val="800"/>
              </a:spcAft>
            </a:pPr>
            <a:r>
              <a:rPr lang="fr-FR" sz="2200" dirty="0">
                <a:solidFill>
                  <a:srgbClr val="002060"/>
                </a:solidFill>
              </a:rPr>
              <a:t>Diminution des activités physiques</a:t>
            </a:r>
          </a:p>
          <a:p>
            <a:pPr lvl="1">
              <a:lnSpc>
                <a:spcPct val="100000"/>
              </a:lnSpc>
              <a:spcAft>
                <a:spcPts val="800"/>
              </a:spcAft>
            </a:pPr>
            <a:r>
              <a:rPr lang="fr-FR" sz="2200" dirty="0">
                <a:solidFill>
                  <a:srgbClr val="002060"/>
                </a:solidFill>
              </a:rPr>
              <a:t>Contenus excitants</a:t>
            </a:r>
            <a:endParaRPr lang="fr-FR" sz="1800" dirty="0">
              <a:solidFill>
                <a:srgbClr val="002060"/>
              </a:solidFill>
            </a:endParaRPr>
          </a:p>
          <a:p>
            <a:endParaRPr lang="fr-FR" dirty="0">
              <a:solidFill>
                <a:srgbClr val="002060"/>
              </a:solidFill>
            </a:endParaRPr>
          </a:p>
          <a:p>
            <a:endParaRPr lang="fr-FR" dirty="0">
              <a:solidFill>
                <a:srgbClr val="002060"/>
              </a:solidFill>
            </a:endParaRPr>
          </a:p>
        </p:txBody>
      </p:sp>
    </p:spTree>
    <p:extLst>
      <p:ext uri="{BB962C8B-B14F-4D97-AF65-F5344CB8AC3E}">
        <p14:creationId xmlns:p14="http://schemas.microsoft.com/office/powerpoint/2010/main" val="1003167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5F4C91-F91E-86B3-6688-DA9FDC893D4E}"/>
              </a:ext>
            </a:extLst>
          </p:cNvPr>
          <p:cNvSpPr>
            <a:spLocks noGrp="1"/>
          </p:cNvSpPr>
          <p:nvPr>
            <p:ph type="title"/>
          </p:nvPr>
        </p:nvSpPr>
        <p:spPr>
          <a:xfrm>
            <a:off x="1022758" y="5756987"/>
            <a:ext cx="10515600" cy="889541"/>
          </a:xfrm>
        </p:spPr>
        <p:txBody>
          <a:bodyPr>
            <a:normAutofit fontScale="90000"/>
          </a:bodyPr>
          <a:lstStyle/>
          <a:p>
            <a:pPr>
              <a:lnSpc>
                <a:spcPct val="107000"/>
              </a:lnSpc>
              <a:spcAft>
                <a:spcPts val="800"/>
              </a:spcAft>
            </a:pPr>
            <a:r>
              <a:rPr lang="fr-FR" sz="1800" b="1" i="1" dirty="0">
                <a:solidFill>
                  <a:srgbClr val="1E37B2"/>
                </a:solidFill>
                <a:effectLst/>
                <a:latin typeface="Calibri" panose="020F0502020204030204" pitchFamily="34" charset="0"/>
                <a:ea typeface="Calibri" panose="020F0502020204030204" pitchFamily="34" charset="0"/>
                <a:cs typeface="Times New Roman" panose="02020603050405020304" pitchFamily="18" charset="0"/>
              </a:rPr>
              <a:t>                                                                       </a:t>
            </a:r>
            <a:br>
              <a:rPr lang="fr-FR" sz="1800" b="1" i="1" dirty="0">
                <a:effectLst/>
                <a:latin typeface="Calibri" panose="020F0502020204030204" pitchFamily="34" charset="0"/>
                <a:ea typeface="Calibri" panose="020F0502020204030204" pitchFamily="34" charset="0"/>
                <a:cs typeface="Times New Roman" panose="02020603050405020304" pitchFamily="18" charset="0"/>
              </a:rPr>
            </a:b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400" i="1" dirty="0">
                <a:solidFill>
                  <a:srgbClr val="002060"/>
                </a:solidFill>
                <a:effectLst/>
                <a:latin typeface="Calibri" panose="020F0502020204030204" pitchFamily="34" charset="0"/>
                <a:ea typeface="Calibri" panose="020F0502020204030204" pitchFamily="34" charset="0"/>
                <a:cs typeface="Liberation Serif"/>
              </a:rPr>
              <a:t>*Institut national du sommeil et de la vigilance. 22Ème journée du Sommeil. Le sommeil des enfants et de leurs parents. </a:t>
            </a:r>
            <a:br>
              <a:rPr lang="fr-FR" sz="1400" i="1" dirty="0">
                <a:solidFill>
                  <a:srgbClr val="002060"/>
                </a:solidFill>
                <a:effectLst/>
                <a:latin typeface="Calibri" panose="020F0502020204030204" pitchFamily="34" charset="0"/>
                <a:ea typeface="Calibri" panose="020F0502020204030204" pitchFamily="34" charset="0"/>
                <a:cs typeface="Liberation Serif"/>
              </a:rPr>
            </a:br>
            <a:r>
              <a:rPr lang="fr-FR" sz="1400" i="1" dirty="0">
                <a:solidFill>
                  <a:srgbClr val="002060"/>
                </a:solidFill>
                <a:effectLst/>
                <a:latin typeface="Calibri" panose="020F0502020204030204" pitchFamily="34" charset="0"/>
                <a:ea typeface="Calibri" panose="020F0502020204030204" pitchFamily="34" charset="0"/>
                <a:cs typeface="Liberation Serif"/>
              </a:rPr>
              <a:t>**</a:t>
            </a:r>
            <a:r>
              <a:rPr lang="fr-FR" sz="14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Etude IPSOS pour l’Observatoire de la Parentalité et de l’Education au Numérique et l’Union Nationale des Familles 2022. </a:t>
            </a:r>
            <a:endParaRPr lang="fr-FR" sz="18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Espace réservé du contenu 3">
            <a:extLst>
              <a:ext uri="{FF2B5EF4-FFF2-40B4-BE49-F238E27FC236}">
                <a16:creationId xmlns:a16="http://schemas.microsoft.com/office/drawing/2014/main" id="{82144CA3-0D57-B452-FB1A-65D584B68D24}"/>
              </a:ext>
            </a:extLst>
          </p:cNvPr>
          <p:cNvGraphicFramePr>
            <a:graphicFrameLocks noGrp="1"/>
          </p:cNvGraphicFramePr>
          <p:nvPr>
            <p:ph idx="1"/>
            <p:extLst>
              <p:ext uri="{D42A27DB-BD31-4B8C-83A1-F6EECF244321}">
                <p14:modId xmlns:p14="http://schemas.microsoft.com/office/powerpoint/2010/main" val="3054544629"/>
              </p:ext>
            </p:extLst>
          </p:nvPr>
        </p:nvGraphicFramePr>
        <p:xfrm>
          <a:off x="1022758" y="1403649"/>
          <a:ext cx="10384974" cy="4353338"/>
        </p:xfrm>
        <a:graphic>
          <a:graphicData uri="http://schemas.openxmlformats.org/drawingml/2006/table">
            <a:tbl>
              <a:tblPr firstRow="1" firstCol="1" bandRow="1">
                <a:tableStyleId>{5C22544A-7EE6-4342-B048-85BDC9FD1C3A}</a:tableStyleId>
              </a:tblPr>
              <a:tblGrid>
                <a:gridCol w="1070549">
                  <a:extLst>
                    <a:ext uri="{9D8B030D-6E8A-4147-A177-3AD203B41FA5}">
                      <a16:colId xmlns:a16="http://schemas.microsoft.com/office/drawing/2014/main" val="207522024"/>
                    </a:ext>
                  </a:extLst>
                </a:gridCol>
                <a:gridCol w="1122144">
                  <a:extLst>
                    <a:ext uri="{9D8B030D-6E8A-4147-A177-3AD203B41FA5}">
                      <a16:colId xmlns:a16="http://schemas.microsoft.com/office/drawing/2014/main" val="1372253103"/>
                    </a:ext>
                  </a:extLst>
                </a:gridCol>
                <a:gridCol w="1098923">
                  <a:extLst>
                    <a:ext uri="{9D8B030D-6E8A-4147-A177-3AD203B41FA5}">
                      <a16:colId xmlns:a16="http://schemas.microsoft.com/office/drawing/2014/main" val="3920527488"/>
                    </a:ext>
                  </a:extLst>
                </a:gridCol>
                <a:gridCol w="1333673">
                  <a:extLst>
                    <a:ext uri="{9D8B030D-6E8A-4147-A177-3AD203B41FA5}">
                      <a16:colId xmlns:a16="http://schemas.microsoft.com/office/drawing/2014/main" val="3150866132"/>
                    </a:ext>
                  </a:extLst>
                </a:gridCol>
                <a:gridCol w="1280145">
                  <a:extLst>
                    <a:ext uri="{9D8B030D-6E8A-4147-A177-3AD203B41FA5}">
                      <a16:colId xmlns:a16="http://schemas.microsoft.com/office/drawing/2014/main" val="1252831562"/>
                    </a:ext>
                  </a:extLst>
                </a:gridCol>
                <a:gridCol w="1554232">
                  <a:extLst>
                    <a:ext uri="{9D8B030D-6E8A-4147-A177-3AD203B41FA5}">
                      <a16:colId xmlns:a16="http://schemas.microsoft.com/office/drawing/2014/main" val="925255979"/>
                    </a:ext>
                  </a:extLst>
                </a:gridCol>
                <a:gridCol w="1554232">
                  <a:extLst>
                    <a:ext uri="{9D8B030D-6E8A-4147-A177-3AD203B41FA5}">
                      <a16:colId xmlns:a16="http://schemas.microsoft.com/office/drawing/2014/main" val="852908391"/>
                    </a:ext>
                  </a:extLst>
                </a:gridCol>
                <a:gridCol w="1371076">
                  <a:extLst>
                    <a:ext uri="{9D8B030D-6E8A-4147-A177-3AD203B41FA5}">
                      <a16:colId xmlns:a16="http://schemas.microsoft.com/office/drawing/2014/main" val="1272599331"/>
                    </a:ext>
                  </a:extLst>
                </a:gridCol>
              </a:tblGrid>
              <a:tr h="350506">
                <a:tc rowSpan="2" gridSpan="2">
                  <a:txBody>
                    <a:bodyPr/>
                    <a:lstStyle/>
                    <a:p>
                      <a:pP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hMerge="1">
                  <a:txBody>
                    <a:bodyPr/>
                    <a:lstStyle/>
                    <a:p>
                      <a:endParaRPr lang="fr-FR"/>
                    </a:p>
                  </a:txBody>
                  <a:tcPr/>
                </a:tc>
                <a:tc gridSpan="6">
                  <a:txBody>
                    <a:bodyPr/>
                    <a:lstStyle/>
                    <a:p>
                      <a:pPr algn="ctr">
                        <a:lnSpc>
                          <a:spcPct val="107000"/>
                        </a:lnSpc>
                        <a:spcAft>
                          <a:spcPts val="800"/>
                        </a:spcAft>
                      </a:pPr>
                      <a:r>
                        <a:rPr lang="fr-FR" sz="1400" dirty="0">
                          <a:effectLst/>
                        </a:rPr>
                        <a:t>Tranche d’âge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66030139"/>
                  </a:ext>
                </a:extLst>
              </a:tr>
              <a:tr h="350506">
                <a:tc gridSpan="2" vMerge="1">
                  <a:txBody>
                    <a:bodyPr/>
                    <a:lstStyle/>
                    <a:p>
                      <a:endParaRPr lang="fr-FR"/>
                    </a:p>
                  </a:txBody>
                  <a:tcPr/>
                </a:tc>
                <a:tc hMerge="1" vMerge="1">
                  <a:txBody>
                    <a:bodyPr/>
                    <a:lstStyle/>
                    <a:p>
                      <a:endParaRPr lang="fr-FR"/>
                    </a:p>
                  </a:txBody>
                  <a:tcPr/>
                </a:tc>
                <a:tc>
                  <a:txBody>
                    <a:bodyPr/>
                    <a:lstStyle/>
                    <a:p>
                      <a:pPr algn="ctr">
                        <a:lnSpc>
                          <a:spcPct val="107000"/>
                        </a:lnSpc>
                        <a:spcAft>
                          <a:spcPts val="800"/>
                        </a:spcAft>
                      </a:pPr>
                      <a:r>
                        <a:rPr lang="fr-FR" sz="1400">
                          <a:effectLst/>
                        </a:rPr>
                        <a:t>0-&lt;3 ans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3-&lt;7 ans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dirty="0">
                          <a:effectLst/>
                        </a:rPr>
                        <a:t>7-&lt;11 ans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dirty="0">
                          <a:effectLst/>
                        </a:rPr>
                        <a:t>11-&lt;15 ans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15-&lt;18 ans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18-&lt;65 ans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493649"/>
                  </a:ext>
                </a:extLst>
              </a:tr>
              <a:tr h="350506">
                <a:tc rowSpan="2" gridSpan="2">
                  <a:txBody>
                    <a:bodyPr/>
                    <a:lstStyle/>
                    <a:p>
                      <a:pPr>
                        <a:lnSpc>
                          <a:spcPct val="107000"/>
                        </a:lnSpc>
                        <a:spcAft>
                          <a:spcPts val="800"/>
                        </a:spcAft>
                      </a:pPr>
                      <a:r>
                        <a:rPr lang="fr-FR" sz="1400">
                          <a:effectLst/>
                        </a:rPr>
                        <a:t>Temps d’écran/j entre 17h et 20h semaine/we*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hMerge="1">
                  <a:txBody>
                    <a:bodyPr/>
                    <a:lstStyle/>
                    <a:p>
                      <a:endParaRPr lang="fr-FR"/>
                    </a:p>
                  </a:txBody>
                  <a:tcPr/>
                </a:tc>
                <a:tc gridSpan="3">
                  <a:txBody>
                    <a:bodyPr/>
                    <a:lstStyle/>
                    <a:p>
                      <a:pPr algn="ctr">
                        <a:lnSpc>
                          <a:spcPct val="107000"/>
                        </a:lnSpc>
                        <a:spcAft>
                          <a:spcPts val="800"/>
                        </a:spcAft>
                      </a:pPr>
                      <a:r>
                        <a:rPr lang="fr-FR" sz="1400" dirty="0">
                          <a:effectLst/>
                        </a:rPr>
                        <a:t>1h14/1h52</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a:txBody>
                    <a:bodyPr/>
                    <a:lstStyle/>
                    <a:p>
                      <a:pPr algn="ctr">
                        <a:lnSpc>
                          <a:spcPct val="107000"/>
                        </a:lnSpc>
                        <a:spcAft>
                          <a:spcPts val="80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800"/>
                        </a:spcAft>
                      </a:pPr>
                      <a:r>
                        <a:rPr lang="fr-FR" sz="1400" dirty="0">
                          <a:effectLst/>
                        </a:rPr>
                        <a:t>54% &gt; 1h30</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9350019"/>
                  </a:ext>
                </a:extLst>
              </a:tr>
              <a:tr h="366735">
                <a:tc gridSpan="2" vMerge="1">
                  <a:txBody>
                    <a:bodyPr/>
                    <a:lstStyle/>
                    <a:p>
                      <a:endParaRPr lang="fr-FR"/>
                    </a:p>
                  </a:txBody>
                  <a:tcPr/>
                </a:tc>
                <a:tc hMerge="1" vMerge="1">
                  <a:txBody>
                    <a:bodyPr/>
                    <a:lstStyle/>
                    <a:p>
                      <a:endParaRPr lang="fr-FR"/>
                    </a:p>
                  </a:txBody>
                  <a:tcPr/>
                </a:tc>
                <a:tc>
                  <a:txBody>
                    <a:bodyPr/>
                    <a:lstStyle/>
                    <a:p>
                      <a:pPr algn="ctr">
                        <a:lnSpc>
                          <a:spcPct val="107000"/>
                        </a:lnSpc>
                        <a:spcAft>
                          <a:spcPts val="800"/>
                        </a:spcAft>
                      </a:pPr>
                      <a:r>
                        <a:rPr lang="fr-FR" sz="1400">
                          <a:effectLst/>
                        </a:rPr>
                        <a:t>1h02/1h20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fr-FR"/>
                    </a:p>
                  </a:txBody>
                  <a:tcPr/>
                </a:tc>
                <a:extLst>
                  <a:ext uri="{0D108BD9-81ED-4DB2-BD59-A6C34878D82A}">
                    <a16:rowId xmlns:a16="http://schemas.microsoft.com/office/drawing/2014/main" val="322459443"/>
                  </a:ext>
                </a:extLst>
              </a:tr>
              <a:tr h="717241">
                <a:tc gridSpan="2">
                  <a:txBody>
                    <a:bodyPr/>
                    <a:lstStyle/>
                    <a:p>
                      <a:pPr>
                        <a:lnSpc>
                          <a:spcPct val="107000"/>
                        </a:lnSpc>
                        <a:spcAft>
                          <a:spcPts val="800"/>
                        </a:spcAft>
                      </a:pPr>
                      <a:r>
                        <a:rPr lang="fr-FR" sz="1400" dirty="0">
                          <a:effectLst/>
                        </a:rPr>
                        <a:t>Ecran dans l’heure précédent le coucher*</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gridSpan="3">
                  <a:txBody>
                    <a:bodyPr/>
                    <a:lstStyle/>
                    <a:p>
                      <a:pPr algn="ctr">
                        <a:lnSpc>
                          <a:spcPct val="107000"/>
                        </a:lnSpc>
                        <a:spcAft>
                          <a:spcPts val="800"/>
                        </a:spcAft>
                      </a:pPr>
                      <a:r>
                        <a:rPr lang="fr-FR" sz="1400" b="1" dirty="0">
                          <a:effectLst/>
                        </a:rPr>
                        <a:t>40%</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gridSpan="2">
                  <a:txBody>
                    <a:bodyPr/>
                    <a:lstStyle/>
                    <a:p>
                      <a:pPr algn="ctr">
                        <a:lnSpc>
                          <a:spcPct val="107000"/>
                        </a:lnSpc>
                        <a:spcAft>
                          <a:spcPts val="800"/>
                        </a:spcAft>
                      </a:pPr>
                      <a:r>
                        <a:rPr lang="fr-FR" sz="1400" b="1" dirty="0">
                          <a:effectLst/>
                        </a:rPr>
                        <a:t>70% (sous-estimation?)</a:t>
                      </a:r>
                    </a:p>
                    <a:p>
                      <a:pPr algn="ctr">
                        <a:lnSpc>
                          <a:spcPct val="107000"/>
                        </a:lnSpc>
                        <a:spcAft>
                          <a:spcPts val="800"/>
                        </a:spcAft>
                      </a:pPr>
                      <a:r>
                        <a:rPr lang="fr-FR" sz="1400" dirty="0">
                          <a:effectLst/>
                        </a:rPr>
                        <a:t> </a:t>
                      </a:r>
                      <a:endParaRPr lang="fr-FR" sz="1400" dirty="0">
                        <a:effectLst/>
                        <a:latin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b="1" dirty="0">
                          <a:effectLst/>
                        </a:rPr>
                        <a:t>60% versus 45% en 2020**</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3928946"/>
                  </a:ext>
                </a:extLst>
              </a:tr>
              <a:tr h="449085">
                <a:tc gridSpan="2">
                  <a:txBody>
                    <a:bodyPr/>
                    <a:lstStyle/>
                    <a:p>
                      <a:pP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a:txBody>
                    <a:bodyPr/>
                    <a:lstStyle/>
                    <a:p>
                      <a:pPr algn="ct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b="1" dirty="0">
                          <a:effectLst/>
                        </a:rPr>
                        <a:t>57%</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5891443"/>
                  </a:ext>
                </a:extLst>
              </a:tr>
              <a:tr h="717241">
                <a:tc rowSpan="4">
                  <a:txBody>
                    <a:bodyPr/>
                    <a:lstStyle/>
                    <a:p>
                      <a:pPr>
                        <a:lnSpc>
                          <a:spcPct val="107000"/>
                        </a:lnSpc>
                        <a:spcAft>
                          <a:spcPts val="800"/>
                        </a:spcAft>
                      </a:pPr>
                      <a:r>
                        <a:rPr lang="fr-FR" sz="1400">
                          <a:effectLst/>
                        </a:rPr>
                        <a:t>Equipement utilisé seul dans la chambre**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400">
                          <a:effectLst/>
                        </a:rPr>
                        <a:t>smartphone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13%</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15%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b="1" dirty="0">
                          <a:effectLst/>
                        </a:rPr>
                        <a:t>38%</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b="1" dirty="0">
                          <a:effectLst/>
                        </a:rPr>
                        <a:t>76%</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b="1" dirty="0">
                          <a:effectLst/>
                        </a:rPr>
                        <a:t>89%</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8779827"/>
                  </a:ext>
                </a:extLst>
              </a:tr>
              <a:tr h="350506">
                <a:tc vMerge="1">
                  <a:txBody>
                    <a:bodyPr/>
                    <a:lstStyle/>
                    <a:p>
                      <a:endParaRPr lang="fr-FR"/>
                    </a:p>
                  </a:txBody>
                  <a:tcPr/>
                </a:tc>
                <a:tc>
                  <a:txBody>
                    <a:bodyPr/>
                    <a:lstStyle/>
                    <a:p>
                      <a:pPr>
                        <a:lnSpc>
                          <a:spcPct val="107000"/>
                        </a:lnSpc>
                        <a:spcAft>
                          <a:spcPts val="800"/>
                        </a:spcAft>
                      </a:pPr>
                      <a:r>
                        <a:rPr lang="fr-FR" sz="1400">
                          <a:effectLst/>
                        </a:rPr>
                        <a:t>TV</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4%</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dirty="0">
                          <a:effectLst/>
                        </a:rPr>
                        <a:t>8%</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25%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33%</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9019094"/>
                  </a:ext>
                </a:extLst>
              </a:tr>
              <a:tr h="350506">
                <a:tc vMerge="1">
                  <a:txBody>
                    <a:bodyPr/>
                    <a:lstStyle/>
                    <a:p>
                      <a:endParaRPr lang="fr-FR"/>
                    </a:p>
                  </a:txBody>
                  <a:tcPr/>
                </a:tc>
                <a:tc>
                  <a:txBody>
                    <a:bodyPr/>
                    <a:lstStyle/>
                    <a:p>
                      <a:pPr>
                        <a:lnSpc>
                          <a:spcPct val="107000"/>
                        </a:lnSpc>
                        <a:spcAft>
                          <a:spcPts val="800"/>
                        </a:spcAft>
                      </a:pPr>
                      <a:r>
                        <a:rPr lang="fr-FR" sz="1400">
                          <a:effectLst/>
                        </a:rPr>
                        <a:t>console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15%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dirty="0">
                          <a:effectLst/>
                        </a:rPr>
                        <a:t>16%</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dirty="0">
                          <a:effectLst/>
                        </a:rPr>
                        <a:t>27%</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42%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59%</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7039333"/>
                  </a:ext>
                </a:extLst>
              </a:tr>
              <a:tr h="350506">
                <a:tc vMerge="1">
                  <a:txBody>
                    <a:bodyPr/>
                    <a:lstStyle/>
                    <a:p>
                      <a:endParaRPr lang="fr-FR"/>
                    </a:p>
                  </a:txBody>
                  <a:tcPr/>
                </a:tc>
                <a:tc>
                  <a:txBody>
                    <a:bodyPr/>
                    <a:lstStyle/>
                    <a:p>
                      <a:pPr>
                        <a:lnSpc>
                          <a:spcPct val="107000"/>
                        </a:lnSpc>
                        <a:spcAft>
                          <a:spcPts val="800"/>
                        </a:spcAft>
                      </a:pPr>
                      <a:r>
                        <a:rPr lang="fr-FR" sz="1400">
                          <a:effectLst/>
                        </a:rPr>
                        <a:t>ordinateur</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16%</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dirty="0">
                          <a:effectLst/>
                        </a:rPr>
                        <a:t>15%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dirty="0">
                          <a:effectLst/>
                        </a:rPr>
                        <a:t>15%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49%</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68%</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3382383"/>
                  </a:ext>
                </a:extLst>
              </a:tr>
            </a:tbl>
          </a:graphicData>
        </a:graphic>
      </p:graphicFrame>
      <p:sp>
        <p:nvSpPr>
          <p:cNvPr id="3" name="ZoneTexte 2">
            <a:extLst>
              <a:ext uri="{FF2B5EF4-FFF2-40B4-BE49-F238E27FC236}">
                <a16:creationId xmlns:a16="http://schemas.microsoft.com/office/drawing/2014/main" id="{331B6E43-C52F-28F7-407D-26A32DC01F32}"/>
              </a:ext>
            </a:extLst>
          </p:cNvPr>
          <p:cNvSpPr txBox="1"/>
          <p:nvPr/>
        </p:nvSpPr>
        <p:spPr>
          <a:xfrm>
            <a:off x="1619109" y="211472"/>
            <a:ext cx="8953781" cy="646331"/>
          </a:xfrm>
          <a:prstGeom prst="rect">
            <a:avLst/>
          </a:prstGeom>
          <a:noFill/>
        </p:spPr>
        <p:txBody>
          <a:bodyPr wrap="square" rtlCol="0">
            <a:spAutoFit/>
          </a:bodyPr>
          <a:lstStyle/>
          <a:p>
            <a:pPr algn="ctr"/>
            <a:r>
              <a:rPr lang="fr-FR" sz="3600" dirty="0">
                <a:solidFill>
                  <a:srgbClr val="1E37B2"/>
                </a:solidFill>
                <a:effectLst/>
                <a:latin typeface="Calibri" panose="020F0502020204030204" pitchFamily="34" charset="0"/>
                <a:ea typeface="Calibri" panose="020F0502020204030204" pitchFamily="34" charset="0"/>
                <a:cs typeface="Times New Roman" panose="02020603050405020304" pitchFamily="18" charset="0"/>
              </a:rPr>
              <a:t>Usage des écrans et sommeil en France</a:t>
            </a:r>
            <a:endParaRPr lang="fr-FR" sz="3600" dirty="0"/>
          </a:p>
        </p:txBody>
      </p:sp>
    </p:spTree>
    <p:extLst>
      <p:ext uri="{BB962C8B-B14F-4D97-AF65-F5344CB8AC3E}">
        <p14:creationId xmlns:p14="http://schemas.microsoft.com/office/powerpoint/2010/main" val="1691180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2E5E37-9C99-6915-8AAB-C20D638B1E73}"/>
              </a:ext>
            </a:extLst>
          </p:cNvPr>
          <p:cNvSpPr>
            <a:spLocks noGrp="1"/>
          </p:cNvSpPr>
          <p:nvPr>
            <p:ph type="title"/>
          </p:nvPr>
        </p:nvSpPr>
        <p:spPr>
          <a:xfrm>
            <a:off x="242596" y="346464"/>
            <a:ext cx="11709918" cy="913170"/>
          </a:xfrm>
        </p:spPr>
        <p:txBody>
          <a:bodyPr>
            <a:normAutofit fontScale="90000"/>
          </a:bodyPr>
          <a:lstStyle/>
          <a:p>
            <a:pPr algn="ctr"/>
            <a:r>
              <a:rPr lang="fr-FR" sz="4000" dirty="0">
                <a:solidFill>
                  <a:srgbClr val="1E37B2"/>
                </a:solidFill>
              </a:rPr>
              <a:t>Etat des lieux en France </a:t>
            </a:r>
            <a:br>
              <a:rPr lang="fr-FR" dirty="0">
                <a:solidFill>
                  <a:srgbClr val="1E37B2"/>
                </a:solidFill>
              </a:rPr>
            </a:br>
            <a:r>
              <a:rPr lang="fr-FR" sz="2000" i="1" dirty="0">
                <a:solidFill>
                  <a:srgbClr val="1E37B2"/>
                </a:solidFill>
              </a:rPr>
              <a:t>(</a:t>
            </a:r>
            <a:r>
              <a:rPr lang="fr-FR" sz="2000" i="1" dirty="0">
                <a:solidFill>
                  <a:srgbClr val="1E37B2"/>
                </a:solidFill>
                <a:effectLst/>
                <a:latin typeface="Calibri" panose="020F0502020204030204" pitchFamily="34" charset="0"/>
                <a:ea typeface="Times New Roman" panose="02020603050405020304" pitchFamily="18" charset="0"/>
                <a:cs typeface="Times New Roman" panose="02020603050405020304" pitchFamily="18" charset="0"/>
              </a:rPr>
              <a:t>Etude IPSOS OPEN, 2022</a:t>
            </a:r>
            <a:r>
              <a:rPr lang="fr-FR" sz="2000" i="1" dirty="0">
                <a:solidFill>
                  <a:srgbClr val="1E37B2"/>
                </a:solidFill>
                <a:latin typeface="Calibri" panose="020F0502020204030204" pitchFamily="34" charset="0"/>
                <a:ea typeface="Times New Roman" panose="02020603050405020304" pitchFamily="18" charset="0"/>
                <a:cs typeface="Times New Roman" panose="02020603050405020304" pitchFamily="18" charset="0"/>
              </a:rPr>
              <a:t>; </a:t>
            </a:r>
            <a:r>
              <a:rPr lang="fr-FR" sz="2000" i="1" dirty="0">
                <a:solidFill>
                  <a:srgbClr val="1E37B2"/>
                </a:solidFill>
                <a:effectLst/>
                <a:latin typeface="Calibri" panose="020F0502020204030204" pitchFamily="34" charset="0"/>
                <a:ea typeface="Times New Roman" panose="02020603050405020304" pitchFamily="18" charset="0"/>
                <a:cs typeface="Times New Roman" panose="02020603050405020304" pitchFamily="18" charset="0"/>
              </a:rPr>
              <a:t>INSV, 2022; INSV, 2020)</a:t>
            </a:r>
            <a:br>
              <a:rPr lang="fr-FR" sz="2000" i="1" dirty="0">
                <a:solidFill>
                  <a:srgbClr val="1E37B2"/>
                </a:solidFill>
                <a:effectLst/>
                <a:latin typeface="Calibri" panose="020F0502020204030204" pitchFamily="34" charset="0"/>
                <a:ea typeface="Calibri" panose="020F0502020204030204" pitchFamily="34" charset="0"/>
                <a:cs typeface="Times New Roman" panose="02020603050405020304" pitchFamily="18" charset="0"/>
              </a:rPr>
            </a:br>
            <a:endParaRPr lang="fr-FR" sz="2000" i="1" dirty="0">
              <a:solidFill>
                <a:srgbClr val="1E37B2"/>
              </a:solidFill>
            </a:endParaRPr>
          </a:p>
        </p:txBody>
      </p:sp>
      <p:sp>
        <p:nvSpPr>
          <p:cNvPr id="3" name="Espace réservé du contenu 2">
            <a:extLst>
              <a:ext uri="{FF2B5EF4-FFF2-40B4-BE49-F238E27FC236}">
                <a16:creationId xmlns:a16="http://schemas.microsoft.com/office/drawing/2014/main" id="{1EEE58E3-3D6B-716B-9C60-EAD410AFFA74}"/>
              </a:ext>
            </a:extLst>
          </p:cNvPr>
          <p:cNvSpPr>
            <a:spLocks noGrp="1"/>
          </p:cNvSpPr>
          <p:nvPr>
            <p:ph idx="1"/>
          </p:nvPr>
        </p:nvSpPr>
        <p:spPr>
          <a:xfrm>
            <a:off x="838200" y="1418253"/>
            <a:ext cx="10515600" cy="5019967"/>
          </a:xfrm>
        </p:spPr>
        <p:txBody>
          <a:bodyPr>
            <a:normAutofit fontScale="85000" lnSpcReduction="10000"/>
          </a:bodyPr>
          <a:lstStyle/>
          <a:p>
            <a:pPr>
              <a:lnSpc>
                <a:spcPct val="110000"/>
              </a:lnSpc>
            </a:pPr>
            <a:r>
              <a:rPr lang="fr-FR" sz="1800" dirty="0">
                <a:solidFill>
                  <a:srgbClr val="002060"/>
                </a:solidFill>
                <a:effectLst/>
                <a:latin typeface="Calibri" panose="020F0502020204030204" pitchFamily="34" charset="0"/>
                <a:ea typeface="Calibri" panose="020F0502020204030204" pitchFamily="34" charset="0"/>
              </a:rPr>
              <a:t>Enfants de moins de 11 ans: </a:t>
            </a:r>
          </a:p>
          <a:p>
            <a:pPr lvl="1">
              <a:lnSpc>
                <a:spcPct val="110000"/>
              </a:lnSpc>
            </a:pPr>
            <a:r>
              <a:rPr lang="fr-FR" sz="1800" dirty="0">
                <a:solidFill>
                  <a:srgbClr val="002060"/>
                </a:solidFill>
                <a:effectLst/>
                <a:latin typeface="Calibri" panose="020F0502020204030204" pitchFamily="34" charset="0"/>
                <a:ea typeface="Calibri" panose="020F0502020204030204" pitchFamily="34" charset="0"/>
              </a:rPr>
              <a:t>Plus de 1 heure de 17-20h: coucher plus tardif, temps de sommeil réduit; 55% les veilles d’école, 64 % les veilles de jours fériés. </a:t>
            </a:r>
            <a:endParaRPr lang="fr-FR" sz="1800" dirty="0">
              <a:solidFill>
                <a:srgbClr val="002060"/>
              </a:solidFill>
              <a:latin typeface="Calibri" panose="020F0502020204030204" pitchFamily="34" charset="0"/>
              <a:ea typeface="Calibri" panose="020F0502020204030204" pitchFamily="34" charset="0"/>
            </a:endParaRPr>
          </a:p>
          <a:p>
            <a:pPr lvl="1">
              <a:lnSpc>
                <a:spcPct val="110000"/>
              </a:lnSpc>
            </a:pPr>
            <a:r>
              <a:rPr lang="fr-FR" sz="1800" dirty="0">
                <a:solidFill>
                  <a:srgbClr val="002060"/>
                </a:solidFill>
                <a:effectLst/>
                <a:latin typeface="Calibri" panose="020F0502020204030204" pitchFamily="34" charset="0"/>
                <a:ea typeface="Calibri" panose="020F0502020204030204" pitchFamily="34" charset="0"/>
              </a:rPr>
              <a:t>40%  (57% des 6-11 ans), regardent un écran dans l’heure précédant l’endormissement. </a:t>
            </a:r>
          </a:p>
          <a:p>
            <a:pPr lvl="1">
              <a:lnSpc>
                <a:spcPct val="110000"/>
              </a:lnSpc>
            </a:pPr>
            <a:r>
              <a:rPr lang="fr-FR" sz="1800" dirty="0">
                <a:solidFill>
                  <a:srgbClr val="002060"/>
                </a:solidFill>
                <a:effectLst/>
                <a:latin typeface="Calibri" panose="020F0502020204030204" pitchFamily="34" charset="0"/>
                <a:ea typeface="Calibri" panose="020F0502020204030204" pitchFamily="34" charset="0"/>
              </a:rPr>
              <a:t>7% rituel accompagnant le coucher </a:t>
            </a:r>
          </a:p>
          <a:p>
            <a:pPr lvl="1">
              <a:lnSpc>
                <a:spcPct val="110000"/>
              </a:lnSpc>
            </a:pPr>
            <a:r>
              <a:rPr lang="fr-FR" sz="1800" dirty="0">
                <a:solidFill>
                  <a:srgbClr val="002060"/>
                </a:solidFill>
                <a:latin typeface="Calibri" panose="020F0502020204030204" pitchFamily="34" charset="0"/>
                <a:ea typeface="Calibri" panose="020F0502020204030204" pitchFamily="34" charset="0"/>
              </a:rPr>
              <a:t>10%</a:t>
            </a:r>
            <a:r>
              <a:rPr lang="fr-FR" sz="1800" dirty="0">
                <a:solidFill>
                  <a:srgbClr val="002060"/>
                </a:solidFill>
                <a:effectLst/>
                <a:latin typeface="Calibri" panose="020F0502020204030204" pitchFamily="34" charset="0"/>
                <a:ea typeface="Calibri" panose="020F0502020204030204" pitchFamily="34" charset="0"/>
              </a:rPr>
              <a:t> s’endorment dans une pièce où un écran est allumé </a:t>
            </a:r>
          </a:p>
          <a:p>
            <a:pPr>
              <a:lnSpc>
                <a:spcPct val="110000"/>
              </a:lnSpc>
            </a:pPr>
            <a:r>
              <a:rPr lang="fr-FR" sz="2200" dirty="0">
                <a:solidFill>
                  <a:srgbClr val="002060"/>
                </a:solidFill>
              </a:rPr>
              <a:t>Adolescents 11-17 ans: </a:t>
            </a:r>
          </a:p>
          <a:p>
            <a:pPr lvl="1">
              <a:lnSpc>
                <a:spcPct val="110000"/>
              </a:lnSpc>
            </a:pPr>
            <a:r>
              <a:rPr lang="fr-FR" sz="1800" dirty="0">
                <a:solidFill>
                  <a:srgbClr val="002060"/>
                </a:solidFill>
              </a:rPr>
              <a:t>A 11 ans: 16% ont une dette de sommeil&gt;2h/j/; A 15 ans: 40%!</a:t>
            </a:r>
          </a:p>
          <a:p>
            <a:pPr lvl="1">
              <a:lnSpc>
                <a:spcPct val="110000"/>
              </a:lnSpc>
            </a:pPr>
            <a:r>
              <a:rPr lang="fr-FR" sz="1800" dirty="0">
                <a:solidFill>
                  <a:srgbClr val="002060"/>
                </a:solidFill>
              </a:rPr>
              <a:t>Temps moyen de sommeil: </a:t>
            </a:r>
            <a:r>
              <a:rPr lang="fr-FR" sz="1800" dirty="0">
                <a:solidFill>
                  <a:srgbClr val="002060"/>
                </a:solidFill>
                <a:effectLst/>
                <a:latin typeface="Calibri" panose="020F0502020204030204" pitchFamily="34" charset="0"/>
                <a:ea typeface="Calibri" panose="020F0502020204030204" pitchFamily="34" charset="0"/>
              </a:rPr>
              <a:t>7 h 45, dont moins de 7 h par nuit en semaine (au lieu des 8,5 à 9h NSF) </a:t>
            </a:r>
            <a:endParaRPr lang="fr-FR" sz="1800" dirty="0">
              <a:solidFill>
                <a:srgbClr val="002060"/>
              </a:solidFill>
            </a:endParaRPr>
          </a:p>
          <a:p>
            <a:pPr lvl="1">
              <a:lnSpc>
                <a:spcPct val="110000"/>
              </a:lnSpc>
            </a:pPr>
            <a:r>
              <a:rPr lang="fr-FR" sz="1800" dirty="0">
                <a:solidFill>
                  <a:srgbClr val="002060"/>
                </a:solidFill>
              </a:rPr>
              <a:t>70% (plus???) utilisent un écran dans l’heure précédent le coucher</a:t>
            </a:r>
          </a:p>
          <a:p>
            <a:pPr lvl="1">
              <a:lnSpc>
                <a:spcPct val="110000"/>
              </a:lnSpc>
            </a:pPr>
            <a:r>
              <a:rPr lang="fr-FR" sz="1800" dirty="0">
                <a:solidFill>
                  <a:srgbClr val="002060"/>
                </a:solidFill>
              </a:rPr>
              <a:t>Presque tous l’utilisent pendant la nuit, 74% réveil spontané, 26% programment un réveil! </a:t>
            </a:r>
            <a:r>
              <a:rPr lang="fr-FR" sz="1400" dirty="0">
                <a:solidFill>
                  <a:srgbClr val="002060"/>
                </a:solidFill>
              </a:rPr>
              <a:t>(</a:t>
            </a:r>
            <a:r>
              <a:rPr lang="en-US" sz="14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Royant-Parola</a:t>
            </a: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 et al, Child Dev. 2008) </a:t>
            </a:r>
            <a:endParaRPr lang="fr-FR" sz="1800" dirty="0">
              <a:solidFill>
                <a:srgbClr val="002060"/>
              </a:solidFill>
            </a:endParaRPr>
          </a:p>
          <a:p>
            <a:pPr>
              <a:lnSpc>
                <a:spcPct val="110000"/>
              </a:lnSpc>
            </a:pPr>
            <a:r>
              <a:rPr lang="fr-FR" sz="2200" dirty="0">
                <a:solidFill>
                  <a:srgbClr val="002060"/>
                </a:solidFill>
              </a:rPr>
              <a:t>Adultes: </a:t>
            </a:r>
          </a:p>
          <a:p>
            <a:pPr lvl="1">
              <a:lnSpc>
                <a:spcPct val="110000"/>
              </a:lnSpc>
            </a:pPr>
            <a:r>
              <a:rPr lang="fr-FR" sz="1800" dirty="0">
                <a:solidFill>
                  <a:srgbClr val="002060"/>
                </a:solidFill>
                <a:effectLst/>
                <a:latin typeface="Calibri" panose="020F0502020204030204" pitchFamily="34" charset="0"/>
                <a:ea typeface="Calibri" panose="020F0502020204030204" pitchFamily="34" charset="0"/>
              </a:rPr>
              <a:t>Diminution du temps moyen de sommeil: de 7 h 05 en semaine et 8h11 le week-end en 2016, à 6h41 en semaine et 7h51 le week-end en 2020, 7-9h recommandés</a:t>
            </a:r>
            <a:r>
              <a:rPr lang="fr-FR" sz="1800" dirty="0">
                <a:solidFill>
                  <a:srgbClr val="002060"/>
                </a:solidFill>
                <a:latin typeface="Calibri" panose="020F0502020204030204" pitchFamily="34" charset="0"/>
                <a:ea typeface="Calibri" panose="020F0502020204030204" pitchFamily="34" charset="0"/>
              </a:rPr>
              <a:t> NSF</a:t>
            </a:r>
          </a:p>
          <a:p>
            <a:pPr lvl="1">
              <a:lnSpc>
                <a:spcPct val="110000"/>
              </a:lnSpc>
            </a:pPr>
            <a:r>
              <a:rPr lang="fr-FR" sz="1800" dirty="0">
                <a:solidFill>
                  <a:srgbClr val="002060"/>
                </a:solidFill>
                <a:effectLst/>
                <a:latin typeface="Calibri" panose="020F0502020204030204" pitchFamily="34" charset="0"/>
                <a:ea typeface="Calibri" panose="020F0502020204030204" pitchFamily="34" charset="0"/>
              </a:rPr>
              <a:t>60% utilisen</a:t>
            </a:r>
            <a:r>
              <a:rPr lang="fr-FR" sz="1800" dirty="0">
                <a:solidFill>
                  <a:srgbClr val="002060"/>
                </a:solidFill>
                <a:latin typeface="Calibri" panose="020F0502020204030204" pitchFamily="34" charset="0"/>
                <a:ea typeface="Calibri" panose="020F0502020204030204" pitchFamily="34" charset="0"/>
              </a:rPr>
              <a:t>t un écran dans l’heure précédent le coucher</a:t>
            </a:r>
          </a:p>
          <a:p>
            <a:pPr lvl="1">
              <a:lnSpc>
                <a:spcPct val="110000"/>
              </a:lnSpc>
            </a:pPr>
            <a:r>
              <a:rPr lang="fr-FR" sz="1800" dirty="0">
                <a:solidFill>
                  <a:srgbClr val="002060"/>
                </a:solidFill>
                <a:effectLst/>
                <a:latin typeface="Calibri" panose="020F0502020204030204" pitchFamily="34" charset="0"/>
                <a:ea typeface="Calibri" panose="020F0502020204030204" pitchFamily="34" charset="0"/>
              </a:rPr>
              <a:t>2016: 10% sont réveillés par des notifications et y répondent; en 2020: 16%</a:t>
            </a:r>
          </a:p>
        </p:txBody>
      </p:sp>
    </p:spTree>
    <p:extLst>
      <p:ext uri="{BB962C8B-B14F-4D97-AF65-F5344CB8AC3E}">
        <p14:creationId xmlns:p14="http://schemas.microsoft.com/office/powerpoint/2010/main" val="1133483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D10117-5861-E288-3308-5D1B75CE29B0}"/>
              </a:ext>
            </a:extLst>
          </p:cNvPr>
          <p:cNvSpPr>
            <a:spLocks noGrp="1"/>
          </p:cNvSpPr>
          <p:nvPr>
            <p:ph type="title"/>
          </p:nvPr>
        </p:nvSpPr>
        <p:spPr>
          <a:xfrm>
            <a:off x="838200" y="318472"/>
            <a:ext cx="10515600" cy="1325563"/>
          </a:xfrm>
        </p:spPr>
        <p:txBody>
          <a:bodyPr>
            <a:normAutofit/>
          </a:bodyPr>
          <a:lstStyle/>
          <a:p>
            <a:pPr algn="ctr"/>
            <a:r>
              <a:rPr lang="fr-FR" sz="3600" dirty="0">
                <a:solidFill>
                  <a:srgbClr val="1E37B2"/>
                </a:solidFill>
              </a:rPr>
              <a:t>Physiologie du Sommeil</a:t>
            </a:r>
          </a:p>
        </p:txBody>
      </p:sp>
      <p:sp>
        <p:nvSpPr>
          <p:cNvPr id="3" name="Espace réservé du contenu 2">
            <a:extLst>
              <a:ext uri="{FF2B5EF4-FFF2-40B4-BE49-F238E27FC236}">
                <a16:creationId xmlns:a16="http://schemas.microsoft.com/office/drawing/2014/main" id="{4648FEC0-B6C4-C1F0-1B5B-C1FABE959E54}"/>
              </a:ext>
            </a:extLst>
          </p:cNvPr>
          <p:cNvSpPr>
            <a:spLocks noGrp="1"/>
          </p:cNvSpPr>
          <p:nvPr>
            <p:ph idx="1"/>
          </p:nvPr>
        </p:nvSpPr>
        <p:spPr>
          <a:xfrm>
            <a:off x="838200" y="1954155"/>
            <a:ext cx="10515600" cy="4351338"/>
          </a:xfrm>
        </p:spPr>
        <p:txBody>
          <a:bodyPr>
            <a:normAutofit fontScale="77500" lnSpcReduction="20000"/>
          </a:bodyPr>
          <a:lstStyle/>
          <a:p>
            <a:pPr>
              <a:lnSpc>
                <a:spcPct val="110000"/>
              </a:lnSpc>
            </a:pPr>
            <a:r>
              <a:rPr lang="fr-FR" dirty="0">
                <a:solidFill>
                  <a:srgbClr val="002060"/>
                </a:solidFill>
              </a:rPr>
              <a:t>Pilier de notre santé</a:t>
            </a:r>
          </a:p>
          <a:p>
            <a:pPr>
              <a:lnSpc>
                <a:spcPct val="110000"/>
              </a:lnSpc>
            </a:pPr>
            <a:r>
              <a:rPr lang="fr-FR" dirty="0">
                <a:solidFill>
                  <a:srgbClr val="002060"/>
                </a:solidFill>
              </a:rPr>
              <a:t>Bon sommeil: quantité suffisante, et qualité satisfaisante </a:t>
            </a:r>
          </a:p>
          <a:p>
            <a:pPr>
              <a:lnSpc>
                <a:spcPct val="110000"/>
              </a:lnSpc>
            </a:pPr>
            <a:r>
              <a:rPr lang="fr-FR" dirty="0">
                <a:solidFill>
                  <a:srgbClr val="002060"/>
                </a:solidFill>
              </a:rPr>
              <a:t>Processus circadien: horloge biologique, rythme de 24h environ, sous la dépendance de « </a:t>
            </a:r>
            <a:r>
              <a:rPr lang="fr-FR" dirty="0" err="1">
                <a:solidFill>
                  <a:srgbClr val="002060"/>
                </a:solidFill>
              </a:rPr>
              <a:t>zeitgebers</a:t>
            </a:r>
            <a:r>
              <a:rPr lang="fr-FR" dirty="0">
                <a:solidFill>
                  <a:srgbClr val="002060"/>
                </a:solidFill>
              </a:rPr>
              <a:t> »: lumière+++ mais aussi repas, activité physique, interactions sociales</a:t>
            </a:r>
          </a:p>
          <a:p>
            <a:pPr>
              <a:lnSpc>
                <a:spcPct val="110000"/>
              </a:lnSpc>
            </a:pPr>
            <a:r>
              <a:rPr lang="fr-FR" dirty="0">
                <a:solidFill>
                  <a:srgbClr val="002060"/>
                </a:solidFill>
              </a:rPr>
              <a:t>Processus homéostatique</a:t>
            </a:r>
          </a:p>
          <a:p>
            <a:pPr marL="0" indent="0">
              <a:lnSpc>
                <a:spcPct val="110000"/>
              </a:lnSpc>
              <a:buNone/>
            </a:pPr>
            <a:r>
              <a:rPr lang="fr-FR" dirty="0">
                <a:solidFill>
                  <a:srgbClr val="002060"/>
                </a:solidFill>
              </a:rPr>
              <a:t>                  Régulation fine du rythme veille/sommeil</a:t>
            </a:r>
          </a:p>
          <a:p>
            <a:pPr>
              <a:lnSpc>
                <a:spcPct val="110000"/>
              </a:lnSpc>
            </a:pPr>
            <a:r>
              <a:rPr lang="fr-FR" dirty="0">
                <a:solidFill>
                  <a:srgbClr val="002060"/>
                </a:solidFill>
              </a:rPr>
              <a:t>Exposition à la lumière : régulation de la sécrétion de mélatonine, hormone clé du rythme veille/sommeil</a:t>
            </a:r>
          </a:p>
          <a:p>
            <a:pPr lvl="1">
              <a:lnSpc>
                <a:spcPct val="110000"/>
              </a:lnSpc>
            </a:pPr>
            <a:r>
              <a:rPr lang="fr-FR" dirty="0">
                <a:solidFill>
                  <a:srgbClr val="002060"/>
                </a:solidFill>
              </a:rPr>
              <a:t>Moment de l’exposition</a:t>
            </a:r>
          </a:p>
          <a:p>
            <a:pPr lvl="1">
              <a:lnSpc>
                <a:spcPct val="110000"/>
              </a:lnSpc>
            </a:pPr>
            <a:r>
              <a:rPr lang="fr-FR" dirty="0">
                <a:solidFill>
                  <a:srgbClr val="002060"/>
                </a:solidFill>
              </a:rPr>
              <a:t>Composition de la lumière: bleu</a:t>
            </a:r>
          </a:p>
        </p:txBody>
      </p:sp>
      <p:sp>
        <p:nvSpPr>
          <p:cNvPr id="4" name="Flèche : droite 3">
            <a:extLst>
              <a:ext uri="{FF2B5EF4-FFF2-40B4-BE49-F238E27FC236}">
                <a16:creationId xmlns:a16="http://schemas.microsoft.com/office/drawing/2014/main" id="{1DD1CA2E-85E8-205B-D9DB-64270D873F60}"/>
              </a:ext>
            </a:extLst>
          </p:cNvPr>
          <p:cNvSpPr/>
          <p:nvPr/>
        </p:nvSpPr>
        <p:spPr>
          <a:xfrm>
            <a:off x="1209756" y="4022060"/>
            <a:ext cx="793101" cy="2570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55242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80A62C-13E3-E8B8-E9EB-8087B3FB8F31}"/>
              </a:ext>
            </a:extLst>
          </p:cNvPr>
          <p:cNvSpPr>
            <a:spLocks noGrp="1"/>
          </p:cNvSpPr>
          <p:nvPr>
            <p:ph type="title"/>
          </p:nvPr>
        </p:nvSpPr>
        <p:spPr>
          <a:xfrm>
            <a:off x="745921" y="105066"/>
            <a:ext cx="10515600" cy="1325563"/>
          </a:xfrm>
        </p:spPr>
        <p:txBody>
          <a:bodyPr>
            <a:normAutofit/>
          </a:bodyPr>
          <a:lstStyle/>
          <a:p>
            <a:pPr algn="ctr"/>
            <a:r>
              <a:rPr lang="fr-FR" sz="3600" dirty="0">
                <a:solidFill>
                  <a:srgbClr val="1E37B2"/>
                </a:solidFill>
              </a:rPr>
              <a:t>Dette de sommeil et santé: adultes</a:t>
            </a:r>
          </a:p>
        </p:txBody>
      </p:sp>
      <p:sp>
        <p:nvSpPr>
          <p:cNvPr id="3" name="Espace réservé du contenu 2">
            <a:extLst>
              <a:ext uri="{FF2B5EF4-FFF2-40B4-BE49-F238E27FC236}">
                <a16:creationId xmlns:a16="http://schemas.microsoft.com/office/drawing/2014/main" id="{734C8CDD-010D-CF83-332C-39740A986383}"/>
              </a:ext>
            </a:extLst>
          </p:cNvPr>
          <p:cNvSpPr>
            <a:spLocks noGrp="1"/>
          </p:cNvSpPr>
          <p:nvPr>
            <p:ph idx="1"/>
          </p:nvPr>
        </p:nvSpPr>
        <p:spPr>
          <a:xfrm>
            <a:off x="838200" y="1593908"/>
            <a:ext cx="10030019" cy="4599883"/>
          </a:xfrm>
        </p:spPr>
        <p:txBody>
          <a:bodyPr>
            <a:normAutofit fontScale="92500"/>
          </a:bodyPr>
          <a:lstStyle/>
          <a:p>
            <a:pPr>
              <a:lnSpc>
                <a:spcPct val="120000"/>
              </a:lnSpc>
            </a:pPr>
            <a:r>
              <a:rPr lang="fr-FR" sz="1600" dirty="0">
                <a:solidFill>
                  <a:srgbClr val="002060"/>
                </a:solidFill>
              </a:rPr>
              <a:t>La dette chronique de sommeil favorise chez l’adulte:</a:t>
            </a:r>
          </a:p>
          <a:p>
            <a:pPr>
              <a:lnSpc>
                <a:spcPct val="120000"/>
              </a:lnSpc>
            </a:pPr>
            <a:r>
              <a:rPr lang="fr-FR" sz="1600" dirty="0">
                <a:solidFill>
                  <a:srgbClr val="002060"/>
                </a:solidFill>
              </a:rPr>
              <a:t>Troubles métaboliques </a:t>
            </a:r>
            <a:r>
              <a:rPr lang="fr-FR" sz="1500" i="1" dirty="0">
                <a:solidFill>
                  <a:srgbClr val="002060"/>
                </a:solidFill>
              </a:rPr>
              <a:t>(</a:t>
            </a:r>
            <a:r>
              <a:rPr lang="fr-FR" sz="1500" i="1" dirty="0" err="1">
                <a:solidFill>
                  <a:srgbClr val="002060"/>
                </a:solidFill>
              </a:rPr>
              <a:t>Morselli</a:t>
            </a:r>
            <a:r>
              <a:rPr lang="fr-FR" sz="1500" i="1" dirty="0">
                <a:solidFill>
                  <a:srgbClr val="002060"/>
                </a:solidFill>
              </a:rPr>
              <a:t> et al, </a:t>
            </a:r>
            <a:r>
              <a:rPr lang="fr-FR" sz="1500" i="1" dirty="0" err="1">
                <a:solidFill>
                  <a:srgbClr val="002060"/>
                </a:solidFill>
              </a:rPr>
              <a:t>Pflugers</a:t>
            </a:r>
            <a:r>
              <a:rPr lang="fr-FR" sz="1500" i="1" dirty="0">
                <a:solidFill>
                  <a:srgbClr val="002060"/>
                </a:solidFill>
              </a:rPr>
              <a:t> Arch, 2012)</a:t>
            </a:r>
          </a:p>
          <a:p>
            <a:pPr lvl="2">
              <a:lnSpc>
                <a:spcPct val="120000"/>
              </a:lnSpc>
            </a:pPr>
            <a:r>
              <a:rPr lang="fr-FR" sz="1200" dirty="0">
                <a:solidFill>
                  <a:srgbClr val="002060"/>
                </a:solidFill>
              </a:rPr>
              <a:t>Surpoids et Obésité </a:t>
            </a:r>
          </a:p>
          <a:p>
            <a:pPr lvl="2">
              <a:lnSpc>
                <a:spcPct val="120000"/>
              </a:lnSpc>
            </a:pPr>
            <a:r>
              <a:rPr lang="fr-FR" sz="1200" dirty="0">
                <a:solidFill>
                  <a:srgbClr val="002060"/>
                </a:solidFill>
              </a:rPr>
              <a:t>Diabète</a:t>
            </a:r>
          </a:p>
          <a:p>
            <a:pPr>
              <a:lnSpc>
                <a:spcPct val="120000"/>
              </a:lnSpc>
            </a:pPr>
            <a:r>
              <a:rPr lang="fr-FR" sz="1600" dirty="0">
                <a:solidFill>
                  <a:srgbClr val="002060"/>
                </a:solidFill>
              </a:rPr>
              <a:t>Maladies cardiovasculaires </a:t>
            </a:r>
          </a:p>
          <a:p>
            <a:pPr>
              <a:lnSpc>
                <a:spcPct val="120000"/>
              </a:lnSpc>
            </a:pPr>
            <a:r>
              <a:rPr lang="fr-FR" sz="1600" dirty="0">
                <a:solidFill>
                  <a:srgbClr val="002060"/>
                </a:solidFill>
              </a:rPr>
              <a:t>Troubles de l’humeur, la dépression </a:t>
            </a:r>
            <a:r>
              <a:rPr lang="fr-FR" sz="1500" i="1" dirty="0">
                <a:solidFill>
                  <a:srgbClr val="002060"/>
                </a:solidFill>
              </a:rPr>
              <a:t>(Roberts et al, </a:t>
            </a:r>
            <a:r>
              <a:rPr lang="fr-FR" sz="1500" i="1" dirty="0" err="1">
                <a:solidFill>
                  <a:srgbClr val="002060"/>
                </a:solidFill>
              </a:rPr>
              <a:t>Sleep</a:t>
            </a:r>
            <a:r>
              <a:rPr lang="fr-FR" sz="1500" i="1" dirty="0">
                <a:solidFill>
                  <a:srgbClr val="002060"/>
                </a:solidFill>
              </a:rPr>
              <a:t>, 2014)</a:t>
            </a:r>
          </a:p>
          <a:p>
            <a:pPr>
              <a:lnSpc>
                <a:spcPct val="120000"/>
              </a:lnSpc>
            </a:pPr>
            <a:r>
              <a:rPr lang="fr-FR" sz="1600" dirty="0">
                <a:solidFill>
                  <a:srgbClr val="002060"/>
                </a:solidFill>
              </a:rPr>
              <a:t>Troubles cognitifs: mémorisation, attention </a:t>
            </a:r>
            <a:r>
              <a:rPr lang="fr-FR" sz="1500" i="1" dirty="0">
                <a:solidFill>
                  <a:srgbClr val="002060"/>
                </a:solidFill>
              </a:rPr>
              <a:t>(Krause et al, </a:t>
            </a:r>
            <a:r>
              <a:rPr lang="fr-FR" sz="1500" i="1" dirty="0" err="1">
                <a:solidFill>
                  <a:srgbClr val="002060"/>
                </a:solidFill>
              </a:rPr>
              <a:t>Rev</a:t>
            </a:r>
            <a:r>
              <a:rPr lang="fr-FR" sz="1500" i="1" dirty="0">
                <a:solidFill>
                  <a:srgbClr val="002060"/>
                </a:solidFill>
              </a:rPr>
              <a:t> </a:t>
            </a:r>
            <a:r>
              <a:rPr lang="fr-FR" sz="1500" i="1" dirty="0" err="1">
                <a:solidFill>
                  <a:srgbClr val="002060"/>
                </a:solidFill>
              </a:rPr>
              <a:t>Neurosci</a:t>
            </a:r>
            <a:r>
              <a:rPr lang="fr-FR" sz="1500" i="1" dirty="0">
                <a:solidFill>
                  <a:srgbClr val="002060"/>
                </a:solidFill>
              </a:rPr>
              <a:t>, 2017)</a:t>
            </a:r>
          </a:p>
          <a:p>
            <a:pPr>
              <a:lnSpc>
                <a:spcPct val="120000"/>
              </a:lnSpc>
            </a:pPr>
            <a:r>
              <a:rPr lang="fr-FR" sz="1600" dirty="0">
                <a:solidFill>
                  <a:srgbClr val="002060"/>
                </a:solidFill>
              </a:rPr>
              <a:t>Maladies neuro-dégénératives telle maladie d’Alzheimer </a:t>
            </a:r>
            <a:r>
              <a:rPr lang="fr-FR" sz="1500" i="1" dirty="0">
                <a:solidFill>
                  <a:srgbClr val="002060"/>
                </a:solidFill>
              </a:rPr>
              <a:t>(Wang et al, </a:t>
            </a:r>
            <a:r>
              <a:rPr lang="fr-FR" sz="1500" i="1" dirty="0" err="1">
                <a:solidFill>
                  <a:srgbClr val="002060"/>
                </a:solidFill>
              </a:rPr>
              <a:t>Neuropsychopharmacology</a:t>
            </a:r>
            <a:r>
              <a:rPr lang="fr-FR" sz="1500" i="1" dirty="0">
                <a:solidFill>
                  <a:srgbClr val="002060"/>
                </a:solidFill>
              </a:rPr>
              <a:t>. 2020; </a:t>
            </a:r>
            <a:r>
              <a:rPr lang="fr-FR" sz="1500" i="1" dirty="0" err="1">
                <a:solidFill>
                  <a:srgbClr val="002060"/>
                </a:solidFill>
              </a:rPr>
              <a:t>Liew</a:t>
            </a:r>
            <a:r>
              <a:rPr lang="fr-FR" sz="1500" i="1" dirty="0">
                <a:solidFill>
                  <a:srgbClr val="002060"/>
                </a:solidFill>
              </a:rPr>
              <a:t> </a:t>
            </a:r>
            <a:r>
              <a:rPr lang="fr-FR" sz="1500" i="1" dirty="0" err="1">
                <a:solidFill>
                  <a:srgbClr val="002060"/>
                </a:solidFill>
              </a:rPr>
              <a:t>Sleep</a:t>
            </a:r>
            <a:r>
              <a:rPr lang="fr-FR" sz="1500" i="1" dirty="0">
                <a:solidFill>
                  <a:srgbClr val="002060"/>
                </a:solidFill>
              </a:rPr>
              <a:t> Med. 2021)</a:t>
            </a:r>
            <a:endParaRPr lang="fr-FR" sz="1600" i="1" dirty="0">
              <a:solidFill>
                <a:srgbClr val="002060"/>
              </a:solidFill>
            </a:endParaRPr>
          </a:p>
          <a:p>
            <a:pPr>
              <a:lnSpc>
                <a:spcPct val="120000"/>
              </a:lnSpc>
            </a:pPr>
            <a:r>
              <a:rPr lang="fr-FR" sz="1600" dirty="0">
                <a:solidFill>
                  <a:srgbClr val="002060"/>
                </a:solidFill>
              </a:rPr>
              <a:t>Infections via une dépression du système immunitaire </a:t>
            </a:r>
            <a:r>
              <a:rPr lang="fr-FR" sz="1500" i="1" dirty="0">
                <a:solidFill>
                  <a:srgbClr val="002060"/>
                </a:solidFill>
              </a:rPr>
              <a:t>(Bryan et al, </a:t>
            </a:r>
            <a:r>
              <a:rPr lang="fr-FR" sz="1500" i="1" dirty="0" err="1">
                <a:solidFill>
                  <a:srgbClr val="002060"/>
                </a:solidFill>
              </a:rPr>
              <a:t>Pediatr</a:t>
            </a:r>
            <a:r>
              <a:rPr lang="fr-FR" sz="1500" i="1" dirty="0">
                <a:solidFill>
                  <a:srgbClr val="002060"/>
                </a:solidFill>
              </a:rPr>
              <a:t> Infect Dis J, 2013; Spiegel et al, JAMA 2002) </a:t>
            </a:r>
            <a:endParaRPr lang="fr-FR" sz="1600" i="1" dirty="0">
              <a:solidFill>
                <a:srgbClr val="002060"/>
              </a:solidFill>
            </a:endParaRPr>
          </a:p>
          <a:p>
            <a:pPr>
              <a:lnSpc>
                <a:spcPct val="120000"/>
              </a:lnSpc>
            </a:pPr>
            <a:r>
              <a:rPr lang="fr-FR" sz="1600" dirty="0">
                <a:solidFill>
                  <a:srgbClr val="002060"/>
                </a:solidFill>
              </a:rPr>
              <a:t>Certains cancers dont le cancer du sein </a:t>
            </a:r>
            <a:r>
              <a:rPr lang="fr-FR" sz="1500" i="1" dirty="0">
                <a:solidFill>
                  <a:srgbClr val="002060"/>
                </a:solidFill>
              </a:rPr>
              <a:t>(Lu et al, </a:t>
            </a:r>
            <a:r>
              <a:rPr lang="fr-FR" sz="1500" i="1" dirty="0" err="1">
                <a:solidFill>
                  <a:srgbClr val="002060"/>
                </a:solidFill>
              </a:rPr>
              <a:t>Biomed</a:t>
            </a:r>
            <a:r>
              <a:rPr lang="fr-FR" sz="1500" i="1" dirty="0">
                <a:solidFill>
                  <a:srgbClr val="002060"/>
                </a:solidFill>
              </a:rPr>
              <a:t> </a:t>
            </a:r>
            <a:r>
              <a:rPr lang="fr-FR" sz="1500" i="1" dirty="0" err="1">
                <a:solidFill>
                  <a:srgbClr val="002060"/>
                </a:solidFill>
              </a:rPr>
              <a:t>Res</a:t>
            </a:r>
            <a:r>
              <a:rPr lang="fr-FR" sz="1500" i="1" dirty="0">
                <a:solidFill>
                  <a:srgbClr val="002060"/>
                </a:solidFill>
              </a:rPr>
              <a:t> Int. 2017)</a:t>
            </a:r>
          </a:p>
          <a:p>
            <a:pPr>
              <a:lnSpc>
                <a:spcPct val="120000"/>
              </a:lnSpc>
            </a:pPr>
            <a:r>
              <a:rPr lang="fr-FR" sz="1600" dirty="0">
                <a:solidFill>
                  <a:srgbClr val="002060"/>
                </a:solidFill>
              </a:rPr>
              <a:t>Mortalité globale </a:t>
            </a:r>
            <a:r>
              <a:rPr lang="fr-FR" sz="1500" i="1" dirty="0">
                <a:solidFill>
                  <a:srgbClr val="002060"/>
                </a:solidFill>
              </a:rPr>
              <a:t>(Hanson et </a:t>
            </a:r>
            <a:r>
              <a:rPr lang="fr-FR" sz="1500" i="1" dirty="0" err="1">
                <a:solidFill>
                  <a:srgbClr val="002060"/>
                </a:solidFill>
              </a:rPr>
              <a:t>Huecker</a:t>
            </a:r>
            <a:r>
              <a:rPr lang="fr-FR" sz="1500" i="1" dirty="0">
                <a:solidFill>
                  <a:srgbClr val="002060"/>
                </a:solidFill>
              </a:rPr>
              <a:t>, </a:t>
            </a:r>
            <a:r>
              <a:rPr lang="fr-FR" sz="1500" i="1" dirty="0" err="1">
                <a:solidFill>
                  <a:srgbClr val="002060"/>
                </a:solidFill>
              </a:rPr>
              <a:t>Sleep</a:t>
            </a:r>
            <a:r>
              <a:rPr lang="fr-FR" sz="1500" i="1" dirty="0">
                <a:solidFill>
                  <a:srgbClr val="002060"/>
                </a:solidFill>
              </a:rPr>
              <a:t> </a:t>
            </a:r>
            <a:r>
              <a:rPr lang="fr-FR" sz="1500" i="1" dirty="0" err="1">
                <a:solidFill>
                  <a:srgbClr val="002060"/>
                </a:solidFill>
              </a:rPr>
              <a:t>Deprivation</a:t>
            </a:r>
            <a:r>
              <a:rPr lang="fr-FR" sz="1500" i="1" dirty="0">
                <a:solidFill>
                  <a:srgbClr val="002060"/>
                </a:solidFill>
              </a:rPr>
              <a:t>, 2022) </a:t>
            </a:r>
            <a:endParaRPr lang="fr-FR" sz="1600" i="1" dirty="0">
              <a:solidFill>
                <a:srgbClr val="002060"/>
              </a:solidFill>
            </a:endParaRPr>
          </a:p>
          <a:p>
            <a:pPr>
              <a:lnSpc>
                <a:spcPct val="120000"/>
              </a:lnSpc>
            </a:pPr>
            <a:r>
              <a:rPr lang="fr-FR" sz="1600" dirty="0">
                <a:solidFill>
                  <a:srgbClr val="002060"/>
                </a:solidFill>
              </a:rPr>
              <a:t>Privation aigue: risque d’accidents notamment AVP (</a:t>
            </a:r>
            <a:r>
              <a:rPr lang="fr-FR" sz="1500" i="1" dirty="0" err="1">
                <a:solidFill>
                  <a:srgbClr val="002060"/>
                </a:solidFill>
              </a:rPr>
              <a:t>Tefft</a:t>
            </a:r>
            <a:r>
              <a:rPr lang="fr-FR" sz="1500" i="1" dirty="0">
                <a:solidFill>
                  <a:srgbClr val="002060"/>
                </a:solidFill>
              </a:rPr>
              <a:t>, </a:t>
            </a:r>
            <a:r>
              <a:rPr lang="fr-FR" sz="1500" i="1" dirty="0" err="1">
                <a:solidFill>
                  <a:srgbClr val="002060"/>
                </a:solidFill>
              </a:rPr>
              <a:t>Sleep</a:t>
            </a:r>
            <a:r>
              <a:rPr lang="fr-FR" sz="1500" i="1" dirty="0">
                <a:solidFill>
                  <a:srgbClr val="002060"/>
                </a:solidFill>
              </a:rPr>
              <a:t>, 2018). </a:t>
            </a:r>
            <a:endParaRPr lang="fr-FR" sz="1600" i="1" dirty="0">
              <a:solidFill>
                <a:srgbClr val="002060"/>
              </a:solidFill>
            </a:endParaRPr>
          </a:p>
          <a:p>
            <a:endParaRPr lang="fr-FR" sz="1600" dirty="0">
              <a:solidFill>
                <a:srgbClr val="002060"/>
              </a:solidFill>
            </a:endParaRPr>
          </a:p>
          <a:p>
            <a:endParaRPr lang="fr-FR" sz="1600" dirty="0">
              <a:solidFill>
                <a:srgbClr val="002060"/>
              </a:solidFill>
            </a:endParaRPr>
          </a:p>
          <a:p>
            <a:endParaRPr lang="fr-FR" sz="1600" dirty="0">
              <a:solidFill>
                <a:srgbClr val="002060"/>
              </a:solidFill>
            </a:endParaRPr>
          </a:p>
        </p:txBody>
      </p:sp>
    </p:spTree>
    <p:extLst>
      <p:ext uri="{BB962C8B-B14F-4D97-AF65-F5344CB8AC3E}">
        <p14:creationId xmlns:p14="http://schemas.microsoft.com/office/powerpoint/2010/main" val="2230790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5378D2-6A2C-A13D-F241-CEA8EB2605C8}"/>
              </a:ext>
            </a:extLst>
          </p:cNvPr>
          <p:cNvSpPr>
            <a:spLocks noGrp="1"/>
          </p:cNvSpPr>
          <p:nvPr>
            <p:ph type="title"/>
          </p:nvPr>
        </p:nvSpPr>
        <p:spPr/>
        <p:txBody>
          <a:bodyPr>
            <a:normAutofit/>
          </a:bodyPr>
          <a:lstStyle/>
          <a:p>
            <a:pPr algn="ctr"/>
            <a:r>
              <a:rPr lang="fr-FR" sz="3600" dirty="0">
                <a:solidFill>
                  <a:srgbClr val="1E37B2"/>
                </a:solidFill>
              </a:rPr>
              <a:t>Dette de sommeil et santé: enfants</a:t>
            </a:r>
          </a:p>
        </p:txBody>
      </p:sp>
      <p:sp>
        <p:nvSpPr>
          <p:cNvPr id="3" name="Espace réservé du contenu 2">
            <a:extLst>
              <a:ext uri="{FF2B5EF4-FFF2-40B4-BE49-F238E27FC236}">
                <a16:creationId xmlns:a16="http://schemas.microsoft.com/office/drawing/2014/main" id="{D8B61340-E1ED-F155-AA96-7578C5B8BB6E}"/>
              </a:ext>
            </a:extLst>
          </p:cNvPr>
          <p:cNvSpPr>
            <a:spLocks noGrp="1"/>
          </p:cNvSpPr>
          <p:nvPr>
            <p:ph idx="1"/>
          </p:nvPr>
        </p:nvSpPr>
        <p:spPr/>
        <p:txBody>
          <a:bodyPr>
            <a:normAutofit fontScale="40000" lnSpcReduction="20000"/>
          </a:bodyPr>
          <a:lstStyle/>
          <a:p>
            <a:pPr marL="400050" lvl="0" indent="-171450" algn="just">
              <a:lnSpc>
                <a:spcPct val="120000"/>
              </a:lnSpc>
              <a:spcAft>
                <a:spcPts val="800"/>
              </a:spcAft>
              <a:defRPr/>
            </a:pPr>
            <a:r>
              <a:rPr lang="fr-FR" sz="6200" dirty="0">
                <a:solidFill>
                  <a:srgbClr val="002060"/>
                </a:solidFill>
                <a:ea typeface="Calibri" panose="020F0502020204030204" pitchFamily="34" charset="0"/>
                <a:cs typeface="Calibri" panose="020F0502020204030204" pitchFamily="34" charset="0"/>
              </a:rPr>
              <a:t>Troubles métaboliques: surpoids ou obésité </a:t>
            </a:r>
            <a:r>
              <a:rPr lang="fr-FR" sz="4900" i="1" dirty="0">
                <a:solidFill>
                  <a:srgbClr val="002060"/>
                </a:solidFill>
                <a:ea typeface="Calibri" panose="020F0502020204030204" pitchFamily="34" charset="0"/>
                <a:cs typeface="Calibri" panose="020F0502020204030204" pitchFamily="34" charset="0"/>
              </a:rPr>
              <a:t>(</a:t>
            </a:r>
            <a:r>
              <a:rPr lang="fr-FR" sz="4900" i="1" dirty="0" err="1">
                <a:solidFill>
                  <a:srgbClr val="002060"/>
                </a:solidFill>
                <a:ea typeface="Calibri" panose="020F0502020204030204" pitchFamily="34" charset="0"/>
                <a:cs typeface="Calibri" panose="020F0502020204030204" pitchFamily="34" charset="0"/>
              </a:rPr>
              <a:t>Cespedes</a:t>
            </a:r>
            <a:r>
              <a:rPr lang="fr-FR" sz="4900" i="1" dirty="0">
                <a:solidFill>
                  <a:srgbClr val="002060"/>
                </a:solidFill>
                <a:ea typeface="Calibri" panose="020F0502020204030204" pitchFamily="34" charset="0"/>
                <a:cs typeface="Calibri" panose="020F0502020204030204" pitchFamily="34" charset="0"/>
              </a:rPr>
              <a:t> et al, </a:t>
            </a:r>
            <a:r>
              <a:rPr lang="fr-FR" sz="4900" i="1" dirty="0" err="1">
                <a:solidFill>
                  <a:srgbClr val="002060"/>
                </a:solidFill>
                <a:ea typeface="Calibri" panose="020F0502020204030204" pitchFamily="34" charset="0"/>
                <a:cs typeface="Calibri" panose="020F0502020204030204" pitchFamily="34" charset="0"/>
              </a:rPr>
              <a:t>Obesity</a:t>
            </a:r>
            <a:r>
              <a:rPr lang="fr-FR" sz="4900" i="1" dirty="0">
                <a:solidFill>
                  <a:srgbClr val="002060"/>
                </a:solidFill>
                <a:ea typeface="Calibri" panose="020F0502020204030204" pitchFamily="34" charset="0"/>
                <a:cs typeface="Calibri" panose="020F0502020204030204" pitchFamily="34" charset="0"/>
              </a:rPr>
              <a:t>, 2014)</a:t>
            </a:r>
            <a:r>
              <a:rPr lang="fr-FR" sz="4900" i="1" dirty="0">
                <a:solidFill>
                  <a:srgbClr val="002060"/>
                </a:solidFill>
                <a:effectLst/>
                <a:ea typeface="Calibri" panose="020F0502020204030204" pitchFamily="34" charset="0"/>
                <a:cs typeface="Calibri" panose="020F0502020204030204" pitchFamily="34" charset="0"/>
              </a:rPr>
              <a:t>	</a:t>
            </a:r>
            <a:endParaRPr lang="fr-FR" sz="4900" i="1" dirty="0">
              <a:solidFill>
                <a:srgbClr val="002060"/>
              </a:solidFill>
              <a:ea typeface="Calibri" panose="020F0502020204030204" pitchFamily="34" charset="0"/>
              <a:cs typeface="Calibri" panose="020F0502020204030204" pitchFamily="34" charset="0"/>
            </a:endParaRPr>
          </a:p>
          <a:p>
            <a:pPr marL="400050" indent="-171450" algn="just">
              <a:lnSpc>
                <a:spcPct val="120000"/>
              </a:lnSpc>
              <a:spcAft>
                <a:spcPts val="800"/>
              </a:spcAft>
            </a:pPr>
            <a:r>
              <a:rPr lang="fr-FR" sz="6200" dirty="0">
                <a:solidFill>
                  <a:srgbClr val="002060"/>
                </a:solidFill>
                <a:ea typeface="Calibri" panose="020F0502020204030204" pitchFamily="34" charset="0"/>
                <a:cs typeface="Calibri" panose="020F0502020204030204" pitchFamily="34" charset="0"/>
              </a:rPr>
              <a:t>T</a:t>
            </a:r>
            <a:r>
              <a:rPr lang="fr-FR" sz="6200" dirty="0">
                <a:solidFill>
                  <a:srgbClr val="002060"/>
                </a:solidFill>
                <a:effectLst/>
                <a:ea typeface="Calibri" panose="020F0502020204030204" pitchFamily="34" charset="0"/>
                <a:cs typeface="Calibri" panose="020F0502020204030204" pitchFamily="34" charset="0"/>
              </a:rPr>
              <a:t>roubles cognitifs:</a:t>
            </a:r>
          </a:p>
          <a:p>
            <a:pPr lvl="1">
              <a:lnSpc>
                <a:spcPct val="120000"/>
              </a:lnSpc>
            </a:pPr>
            <a:r>
              <a:rPr lang="fr-FR" sz="4300" dirty="0">
                <a:solidFill>
                  <a:srgbClr val="002060"/>
                </a:solidFill>
                <a:ea typeface="Calibri" panose="020F0502020204030204" pitchFamily="34" charset="0"/>
                <a:cs typeface="Calibri" panose="020F0502020204030204" pitchFamily="34" charset="0"/>
              </a:rPr>
              <a:t>M</a:t>
            </a:r>
            <a:r>
              <a:rPr lang="fr-FR" sz="4300" dirty="0">
                <a:solidFill>
                  <a:srgbClr val="002060"/>
                </a:solidFill>
                <a:effectLst/>
                <a:ea typeface="Calibri" panose="020F0502020204030204" pitchFamily="34" charset="0"/>
                <a:cs typeface="Calibri" panose="020F0502020204030204" pitchFamily="34" charset="0"/>
              </a:rPr>
              <a:t>aturation du cerveau </a:t>
            </a:r>
            <a:r>
              <a:rPr lang="fr-FR" sz="3700" i="1" dirty="0">
                <a:solidFill>
                  <a:srgbClr val="002060"/>
                </a:solidFill>
                <a:effectLst/>
                <a:ea typeface="Calibri" panose="020F0502020204030204" pitchFamily="34" charset="0"/>
                <a:cs typeface="Calibri" panose="020F0502020204030204" pitchFamily="34" charset="0"/>
              </a:rPr>
              <a:t>(</a:t>
            </a:r>
            <a:r>
              <a:rPr lang="fr-FR" sz="3700" i="1" dirty="0">
                <a:solidFill>
                  <a:srgbClr val="002060"/>
                </a:solidFill>
              </a:rPr>
              <a:t>Cheng, Mol </a:t>
            </a:r>
            <a:r>
              <a:rPr lang="fr-FR" sz="3700" i="1" dirty="0" err="1">
                <a:solidFill>
                  <a:srgbClr val="002060"/>
                </a:solidFill>
              </a:rPr>
              <a:t>Psychiatry</a:t>
            </a:r>
            <a:r>
              <a:rPr lang="fr-FR" sz="3700" i="1" dirty="0">
                <a:solidFill>
                  <a:srgbClr val="002060"/>
                </a:solidFill>
              </a:rPr>
              <a:t>. 2021</a:t>
            </a:r>
            <a:r>
              <a:rPr lang="fr-FR" sz="3700" i="1" dirty="0">
                <a:solidFill>
                  <a:srgbClr val="002060"/>
                </a:solidFill>
                <a:effectLst/>
                <a:ea typeface="Calibri" panose="020F0502020204030204" pitchFamily="34" charset="0"/>
                <a:cs typeface="Calibri" panose="020F0502020204030204" pitchFamily="34" charset="0"/>
              </a:rPr>
              <a:t>), </a:t>
            </a:r>
            <a:endParaRPr lang="fr-FR" sz="4300" i="1" dirty="0">
              <a:solidFill>
                <a:srgbClr val="002060"/>
              </a:solidFill>
              <a:effectLst/>
              <a:ea typeface="Calibri" panose="020F0502020204030204" pitchFamily="34" charset="0"/>
              <a:cs typeface="Calibri" panose="020F0502020204030204" pitchFamily="34" charset="0"/>
            </a:endParaRPr>
          </a:p>
          <a:p>
            <a:pPr lvl="1">
              <a:lnSpc>
                <a:spcPct val="120000"/>
              </a:lnSpc>
            </a:pPr>
            <a:r>
              <a:rPr lang="fr-FR" sz="4300" dirty="0">
                <a:solidFill>
                  <a:srgbClr val="002060"/>
                </a:solidFill>
                <a:effectLst/>
                <a:ea typeface="Calibri" panose="020F0502020204030204" pitchFamily="34" charset="0"/>
                <a:cs typeface="Calibri" panose="020F0502020204030204" pitchFamily="34" charset="0"/>
              </a:rPr>
              <a:t>Développement intellectuel, processus de mémorisation </a:t>
            </a:r>
            <a:r>
              <a:rPr lang="fr-FR" sz="3700" i="1" dirty="0">
                <a:solidFill>
                  <a:srgbClr val="002060"/>
                </a:solidFill>
                <a:effectLst/>
                <a:ea typeface="Calibri" panose="020F0502020204030204" pitchFamily="34" charset="0"/>
                <a:cs typeface="Calibri" panose="020F0502020204030204" pitchFamily="34" charset="0"/>
              </a:rPr>
              <a:t>(</a:t>
            </a:r>
            <a:r>
              <a:rPr lang="fr-FR" sz="3700" i="1" dirty="0">
                <a:solidFill>
                  <a:srgbClr val="002060"/>
                </a:solidFill>
              </a:rPr>
              <a:t>Touchette et al, </a:t>
            </a:r>
            <a:r>
              <a:rPr lang="fr-FR" sz="3700" i="1" dirty="0" err="1">
                <a:solidFill>
                  <a:srgbClr val="002060"/>
                </a:solidFill>
              </a:rPr>
              <a:t>Sleep</a:t>
            </a:r>
            <a:r>
              <a:rPr lang="fr-FR" sz="3700" i="1" dirty="0">
                <a:solidFill>
                  <a:srgbClr val="002060"/>
                </a:solidFill>
              </a:rPr>
              <a:t> Med </a:t>
            </a:r>
            <a:r>
              <a:rPr lang="fr-FR" sz="3700" i="1" dirty="0" err="1">
                <a:solidFill>
                  <a:srgbClr val="002060"/>
                </a:solidFill>
              </a:rPr>
              <a:t>Rev</a:t>
            </a:r>
            <a:r>
              <a:rPr lang="fr-FR" sz="3700" i="1" dirty="0">
                <a:solidFill>
                  <a:srgbClr val="002060"/>
                </a:solidFill>
              </a:rPr>
              <a:t>. 2009</a:t>
            </a:r>
            <a:r>
              <a:rPr lang="fr-FR" sz="3700" i="1" dirty="0">
                <a:solidFill>
                  <a:srgbClr val="002060"/>
                </a:solidFill>
                <a:effectLst/>
                <a:ea typeface="Calibri" panose="020F0502020204030204" pitchFamily="34" charset="0"/>
                <a:cs typeface="Calibri" panose="020F0502020204030204" pitchFamily="34" charset="0"/>
              </a:rPr>
              <a:t>)</a:t>
            </a:r>
          </a:p>
          <a:p>
            <a:pPr lvl="1">
              <a:lnSpc>
                <a:spcPct val="120000"/>
              </a:lnSpc>
            </a:pPr>
            <a:r>
              <a:rPr lang="fr-FR" sz="4300" dirty="0">
                <a:solidFill>
                  <a:srgbClr val="002060"/>
                </a:solidFill>
                <a:ea typeface="Calibri" panose="020F0502020204030204" pitchFamily="34" charset="0"/>
                <a:cs typeface="Calibri" panose="020F0502020204030204" pitchFamily="34" charset="0"/>
              </a:rPr>
              <a:t>C</a:t>
            </a:r>
            <a:r>
              <a:rPr lang="fr-FR" sz="4300" dirty="0">
                <a:solidFill>
                  <a:srgbClr val="002060"/>
                </a:solidFill>
                <a:effectLst/>
                <a:ea typeface="Calibri" panose="020F0502020204030204" pitchFamily="34" charset="0"/>
                <a:cs typeface="Calibri" panose="020F0502020204030204" pitchFamily="34" charset="0"/>
              </a:rPr>
              <a:t>apacités attentionnelles et régulation émotionnelle </a:t>
            </a:r>
            <a:r>
              <a:rPr lang="fr-FR" sz="3700" i="1" dirty="0">
                <a:solidFill>
                  <a:srgbClr val="002060"/>
                </a:solidFill>
                <a:effectLst/>
                <a:ea typeface="Calibri" panose="020F0502020204030204" pitchFamily="34" charset="0"/>
                <a:cs typeface="Calibri" panose="020F0502020204030204" pitchFamily="34" charset="0"/>
              </a:rPr>
              <a:t>(</a:t>
            </a:r>
            <a:r>
              <a:rPr lang="fr-FR" sz="3700" i="1" dirty="0">
                <a:solidFill>
                  <a:srgbClr val="002060"/>
                </a:solidFill>
              </a:rPr>
              <a:t>Cook et al, Arch Dis Child, 2020; Williamson et al,  J Child </a:t>
            </a:r>
            <a:r>
              <a:rPr lang="fr-FR" sz="3700" i="1" dirty="0" err="1">
                <a:solidFill>
                  <a:srgbClr val="002060"/>
                </a:solidFill>
              </a:rPr>
              <a:t>Psychol</a:t>
            </a:r>
            <a:r>
              <a:rPr lang="fr-FR" sz="3700" i="1" dirty="0">
                <a:solidFill>
                  <a:srgbClr val="002060"/>
                </a:solidFill>
              </a:rPr>
              <a:t> </a:t>
            </a:r>
            <a:r>
              <a:rPr lang="fr-FR" sz="3700" i="1" dirty="0" err="1">
                <a:solidFill>
                  <a:srgbClr val="002060"/>
                </a:solidFill>
              </a:rPr>
              <a:t>Psychiatry</a:t>
            </a:r>
            <a:r>
              <a:rPr lang="fr-FR" sz="3700" i="1" dirty="0">
                <a:solidFill>
                  <a:srgbClr val="002060"/>
                </a:solidFill>
              </a:rPr>
              <a:t>. 2020</a:t>
            </a:r>
            <a:r>
              <a:rPr lang="fr-FR" sz="3700" i="1" dirty="0">
                <a:solidFill>
                  <a:srgbClr val="002060"/>
                </a:solidFill>
                <a:effectLst/>
                <a:ea typeface="Calibri" panose="020F0502020204030204" pitchFamily="34" charset="0"/>
                <a:cs typeface="Calibri" panose="020F0502020204030204" pitchFamily="34" charset="0"/>
              </a:rPr>
              <a:t>). </a:t>
            </a:r>
          </a:p>
          <a:p>
            <a:pPr lvl="1">
              <a:lnSpc>
                <a:spcPct val="120000"/>
              </a:lnSpc>
            </a:pPr>
            <a:r>
              <a:rPr lang="fr-FR" sz="4300" dirty="0">
                <a:solidFill>
                  <a:srgbClr val="002060"/>
                </a:solidFill>
                <a:ea typeface="Calibri" panose="020F0502020204030204" pitchFamily="34" charset="0"/>
                <a:cs typeface="Calibri" panose="020F0502020204030204" pitchFamily="34" charset="0"/>
              </a:rPr>
              <a:t>Moins de 2 ans: d</a:t>
            </a:r>
            <a:r>
              <a:rPr lang="fr-FR" sz="4300" dirty="0">
                <a:solidFill>
                  <a:srgbClr val="002060"/>
                </a:solidFill>
                <a:effectLst/>
                <a:ea typeface="Calibri" panose="020F0502020204030204" pitchFamily="34" charset="0"/>
                <a:cs typeface="Calibri" panose="020F0502020204030204" pitchFamily="34" charset="0"/>
              </a:rPr>
              <a:t>iminution du temps de sommeil (ou fragmentation): modifications du comportement (du type hyperactivité), impact négatif sur les apprentissages et le quotient intellectuel </a:t>
            </a:r>
            <a:r>
              <a:rPr lang="fr-FR" sz="3700" i="1" dirty="0">
                <a:solidFill>
                  <a:srgbClr val="002060"/>
                </a:solidFill>
              </a:rPr>
              <a:t>(Franco et al,  </a:t>
            </a:r>
            <a:r>
              <a:rPr lang="fr-FR" sz="3700" i="1" dirty="0" err="1">
                <a:solidFill>
                  <a:srgbClr val="002060"/>
                </a:solidFill>
              </a:rPr>
              <a:t>Sleep</a:t>
            </a:r>
            <a:r>
              <a:rPr lang="fr-FR" sz="3700" i="1" dirty="0">
                <a:solidFill>
                  <a:srgbClr val="002060"/>
                </a:solidFill>
              </a:rPr>
              <a:t> Med, 2019)</a:t>
            </a:r>
            <a:endParaRPr lang="fr-FR" sz="4300" i="1" dirty="0">
              <a:solidFill>
                <a:srgbClr val="002060"/>
              </a:solidFill>
              <a:effectLst/>
              <a:ea typeface="Calibri" panose="020F0502020204030204" pitchFamily="34" charset="0"/>
              <a:cs typeface="Calibri" panose="020F0502020204030204" pitchFamily="34" charset="0"/>
            </a:endParaRPr>
          </a:p>
          <a:p>
            <a:pPr marL="400050" marR="0" lvl="0" indent="-171450" algn="just" defTabSz="914400" rtl="0" eaLnBrk="1" fontAlgn="auto" latinLnBrk="0" hangingPunct="1">
              <a:lnSpc>
                <a:spcPct val="120000"/>
              </a:lnSpc>
              <a:spcBef>
                <a:spcPts val="1000"/>
              </a:spcBef>
              <a:spcAft>
                <a:spcPts val="800"/>
              </a:spcAft>
              <a:buClrTx/>
              <a:buSzTx/>
              <a:buFont typeface="Arial" panose="020B0604020202020204" pitchFamily="34" charset="0"/>
              <a:buChar char="•"/>
              <a:tabLst/>
              <a:defRPr/>
            </a:pPr>
            <a:r>
              <a:rPr lang="fr-FR" sz="6200" dirty="0">
                <a:solidFill>
                  <a:srgbClr val="002060"/>
                </a:solidFill>
                <a:effectLst/>
                <a:ea typeface="Calibri" panose="020F0502020204030204" pitchFamily="34" charset="0"/>
                <a:cs typeface="Calibri" panose="020F0502020204030204" pitchFamily="34" charset="0"/>
              </a:rPr>
              <a:t>Habitudes dans l’enfance favoriseraient troubles du sommeil à l’âge adulte </a:t>
            </a:r>
            <a:r>
              <a:rPr lang="fr-FR" sz="4900" i="1" dirty="0">
                <a:solidFill>
                  <a:srgbClr val="002060"/>
                </a:solidFill>
                <a:effectLst/>
                <a:ea typeface="Calibri" panose="020F0502020204030204" pitchFamily="34" charset="0"/>
                <a:cs typeface="Calibri" panose="020F0502020204030204" pitchFamily="34" charset="0"/>
              </a:rPr>
              <a:t>(</a:t>
            </a:r>
            <a:r>
              <a:rPr lang="en-US" sz="4900" i="1" dirty="0">
                <a:solidFill>
                  <a:srgbClr val="002060"/>
                </a:solidFill>
                <a:effectLst/>
                <a:ea typeface="Calibri" panose="020F0502020204030204" pitchFamily="34" charset="0"/>
                <a:cs typeface="Calibri" panose="020F0502020204030204" pitchFamily="34" charset="0"/>
              </a:rPr>
              <a:t>Johnson Arch </a:t>
            </a:r>
            <a:r>
              <a:rPr lang="en-US" sz="4900" i="1" dirty="0" err="1">
                <a:solidFill>
                  <a:srgbClr val="002060"/>
                </a:solidFill>
                <a:effectLst/>
                <a:ea typeface="Calibri" panose="020F0502020204030204" pitchFamily="34" charset="0"/>
                <a:cs typeface="Calibri" panose="020F0502020204030204" pitchFamily="34" charset="0"/>
              </a:rPr>
              <a:t>Pediatr</a:t>
            </a:r>
            <a:r>
              <a:rPr lang="en-US" sz="4900" i="1" dirty="0">
                <a:solidFill>
                  <a:srgbClr val="002060"/>
                </a:solidFill>
                <a:effectLst/>
                <a:ea typeface="Calibri" panose="020F0502020204030204" pitchFamily="34" charset="0"/>
                <a:cs typeface="Calibri" panose="020F0502020204030204" pitchFamily="34" charset="0"/>
              </a:rPr>
              <a:t> </a:t>
            </a:r>
            <a:r>
              <a:rPr lang="en-US" sz="4900" i="1" dirty="0" err="1">
                <a:solidFill>
                  <a:srgbClr val="002060"/>
                </a:solidFill>
                <a:effectLst/>
                <a:ea typeface="Calibri" panose="020F0502020204030204" pitchFamily="34" charset="0"/>
                <a:cs typeface="Calibri" panose="020F0502020204030204" pitchFamily="34" charset="0"/>
              </a:rPr>
              <a:t>Adolesc</a:t>
            </a:r>
            <a:r>
              <a:rPr lang="en-US" sz="4900" i="1" dirty="0">
                <a:solidFill>
                  <a:srgbClr val="002060"/>
                </a:solidFill>
                <a:effectLst/>
                <a:ea typeface="Calibri" panose="020F0502020204030204" pitchFamily="34" charset="0"/>
                <a:cs typeface="Calibri" panose="020F0502020204030204" pitchFamily="34" charset="0"/>
              </a:rPr>
              <a:t> Med. 2004) </a:t>
            </a:r>
            <a:r>
              <a:rPr lang="fr-FR" sz="4900" i="1" dirty="0">
                <a:solidFill>
                  <a:srgbClr val="002060"/>
                </a:solidFill>
                <a:effectLst/>
                <a:ea typeface="Calibri" panose="020F0502020204030204" pitchFamily="34" charset="0"/>
                <a:cs typeface="Calibri" panose="020F0502020204030204" pitchFamily="34" charset="0"/>
              </a:rPr>
              <a:t>. </a:t>
            </a:r>
            <a:endParaRPr lang="en-US" sz="3700" i="1" dirty="0">
              <a:solidFill>
                <a:srgbClr val="002060"/>
              </a:solidFill>
            </a:endParaRPr>
          </a:p>
          <a:p>
            <a:endParaRPr lang="fr-FR" dirty="0">
              <a:solidFill>
                <a:srgbClr val="002060"/>
              </a:solidFill>
            </a:endParaRPr>
          </a:p>
        </p:txBody>
      </p:sp>
    </p:spTree>
    <p:extLst>
      <p:ext uri="{BB962C8B-B14F-4D97-AF65-F5344CB8AC3E}">
        <p14:creationId xmlns:p14="http://schemas.microsoft.com/office/powerpoint/2010/main" val="2466229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3FB769-0DBC-D6AE-7B3F-9514D0AD0E3A}"/>
              </a:ext>
            </a:extLst>
          </p:cNvPr>
          <p:cNvSpPr>
            <a:spLocks noGrp="1"/>
          </p:cNvSpPr>
          <p:nvPr>
            <p:ph type="title"/>
          </p:nvPr>
        </p:nvSpPr>
        <p:spPr>
          <a:xfrm>
            <a:off x="838200" y="18255"/>
            <a:ext cx="10515600" cy="1325563"/>
          </a:xfrm>
        </p:spPr>
        <p:txBody>
          <a:bodyPr>
            <a:normAutofit/>
          </a:bodyPr>
          <a:lstStyle/>
          <a:p>
            <a:pPr algn="ctr"/>
            <a:r>
              <a:rPr lang="fr-FR" sz="3600" b="1" dirty="0">
                <a:solidFill>
                  <a:srgbClr val="1E37B2"/>
                </a:solidFill>
              </a:rPr>
              <a:t>Bref historique</a:t>
            </a:r>
          </a:p>
        </p:txBody>
      </p:sp>
      <p:sp>
        <p:nvSpPr>
          <p:cNvPr id="3" name="Espace réservé du contenu 2">
            <a:extLst>
              <a:ext uri="{FF2B5EF4-FFF2-40B4-BE49-F238E27FC236}">
                <a16:creationId xmlns:a16="http://schemas.microsoft.com/office/drawing/2014/main" id="{C74979E9-D41B-9834-DE31-20C1749331F1}"/>
              </a:ext>
            </a:extLst>
          </p:cNvPr>
          <p:cNvSpPr>
            <a:spLocks noGrp="1"/>
          </p:cNvSpPr>
          <p:nvPr>
            <p:ph idx="1"/>
          </p:nvPr>
        </p:nvSpPr>
        <p:spPr>
          <a:xfrm>
            <a:off x="838200" y="1457880"/>
            <a:ext cx="10515600" cy="4351338"/>
          </a:xfrm>
        </p:spPr>
        <p:txBody>
          <a:bodyPr>
            <a:normAutofit fontScale="92500" lnSpcReduction="10000"/>
          </a:bodyPr>
          <a:lstStyle/>
          <a:p>
            <a:pPr>
              <a:lnSpc>
                <a:spcPct val="100000"/>
              </a:lnSpc>
            </a:pPr>
            <a:r>
              <a:rPr lang="fr-FR" sz="2400" dirty="0">
                <a:solidFill>
                  <a:srgbClr val="002060"/>
                </a:solidFill>
              </a:rPr>
              <a:t>1969: Arpanet</a:t>
            </a:r>
          </a:p>
          <a:p>
            <a:pPr>
              <a:lnSpc>
                <a:spcPct val="100000"/>
              </a:lnSpc>
            </a:pPr>
            <a:r>
              <a:rPr lang="fr-FR" sz="2400" dirty="0">
                <a:solidFill>
                  <a:srgbClr val="002060"/>
                </a:solidFill>
              </a:rPr>
              <a:t>70’ essor et diffusion de la télévision</a:t>
            </a:r>
          </a:p>
          <a:p>
            <a:pPr>
              <a:lnSpc>
                <a:spcPct val="100000"/>
              </a:lnSpc>
            </a:pPr>
            <a:r>
              <a:rPr lang="fr-FR" sz="2400" dirty="0">
                <a:solidFill>
                  <a:srgbClr val="002060"/>
                </a:solidFill>
              </a:rPr>
              <a:t>1989: </a:t>
            </a:r>
            <a:r>
              <a:rPr lang="fr-FR" sz="2400" dirty="0" err="1">
                <a:solidFill>
                  <a:srgbClr val="002060"/>
                </a:solidFill>
              </a:rPr>
              <a:t>WorldWideWeb</a:t>
            </a:r>
            <a:endParaRPr lang="fr-FR" sz="2400" dirty="0">
              <a:solidFill>
                <a:srgbClr val="002060"/>
              </a:solidFill>
            </a:endParaRPr>
          </a:p>
          <a:p>
            <a:pPr>
              <a:lnSpc>
                <a:spcPct val="100000"/>
              </a:lnSpc>
            </a:pPr>
            <a:r>
              <a:rPr lang="fr-FR" sz="2400" dirty="0">
                <a:solidFill>
                  <a:srgbClr val="002060"/>
                </a:solidFill>
              </a:rPr>
              <a:t>1990: GSM</a:t>
            </a:r>
          </a:p>
          <a:p>
            <a:pPr>
              <a:lnSpc>
                <a:spcPct val="100000"/>
              </a:lnSpc>
            </a:pPr>
            <a:r>
              <a:rPr lang="fr-FR" sz="2400" dirty="0">
                <a:solidFill>
                  <a:srgbClr val="002060"/>
                </a:solidFill>
              </a:rPr>
              <a:t>1998: Google, 2005: YouTube, 2006: Facebook</a:t>
            </a:r>
          </a:p>
          <a:p>
            <a:pPr>
              <a:lnSpc>
                <a:spcPct val="100000"/>
              </a:lnSpc>
            </a:pPr>
            <a:r>
              <a:rPr lang="fr-FR" sz="2400" dirty="0">
                <a:solidFill>
                  <a:srgbClr val="002060"/>
                </a:solidFill>
              </a:rPr>
              <a:t>2007: Commercialisation des premiers smartphone</a:t>
            </a:r>
          </a:p>
          <a:p>
            <a:pPr>
              <a:lnSpc>
                <a:spcPct val="100000"/>
              </a:lnSpc>
            </a:pPr>
            <a:r>
              <a:rPr lang="fr-FR" sz="2400" dirty="0">
                <a:solidFill>
                  <a:srgbClr val="002060"/>
                </a:solidFill>
              </a:rPr>
              <a:t>2021: 30 milliards d’équipements numériques dans le monde, 5.27 milliards d’utilisateurs de smartphone</a:t>
            </a:r>
          </a:p>
          <a:p>
            <a:pPr>
              <a:lnSpc>
                <a:spcPct val="100000"/>
              </a:lnSpc>
            </a:pPr>
            <a:r>
              <a:rPr lang="fr-FR" sz="2400" dirty="0">
                <a:solidFill>
                  <a:srgbClr val="002060"/>
                </a:solidFill>
              </a:rPr>
              <a:t>En France: </a:t>
            </a:r>
          </a:p>
          <a:p>
            <a:pPr lvl="1">
              <a:lnSpc>
                <a:spcPct val="100000"/>
              </a:lnSpc>
            </a:pPr>
            <a:r>
              <a:rPr lang="fr-FR" sz="2000" dirty="0">
                <a:solidFill>
                  <a:srgbClr val="002060"/>
                </a:solidFill>
              </a:rPr>
              <a:t>91% des 12-17 ans, 84% des plus de 18 ans possèdent un  smartphone (95% des 18-39 ans), </a:t>
            </a:r>
          </a:p>
          <a:p>
            <a:pPr lvl="1">
              <a:lnSpc>
                <a:spcPct val="100000"/>
              </a:lnSpc>
            </a:pPr>
            <a:r>
              <a:rPr lang="fr-FR" sz="2000" dirty="0">
                <a:solidFill>
                  <a:srgbClr val="002060"/>
                </a:solidFill>
              </a:rPr>
              <a:t>Age moyen d’obtention du premier smartphone: 9 ans</a:t>
            </a:r>
          </a:p>
          <a:p>
            <a:pPr lvl="1">
              <a:lnSpc>
                <a:spcPct val="100000"/>
              </a:lnSpc>
            </a:pPr>
            <a:endParaRPr lang="fr-FR" sz="2000" dirty="0">
              <a:solidFill>
                <a:srgbClr val="002060"/>
              </a:solidFill>
            </a:endParaRPr>
          </a:p>
        </p:txBody>
      </p:sp>
      <p:sp>
        <p:nvSpPr>
          <p:cNvPr id="4" name="ZoneTexte 3">
            <a:extLst>
              <a:ext uri="{FF2B5EF4-FFF2-40B4-BE49-F238E27FC236}">
                <a16:creationId xmlns:a16="http://schemas.microsoft.com/office/drawing/2014/main" id="{380BB37C-CFF3-CAF8-01BF-8F85DBBC7E8E}"/>
              </a:ext>
            </a:extLst>
          </p:cNvPr>
          <p:cNvSpPr txBox="1"/>
          <p:nvPr/>
        </p:nvSpPr>
        <p:spPr>
          <a:xfrm>
            <a:off x="2743200" y="6136953"/>
            <a:ext cx="6978321" cy="738664"/>
          </a:xfrm>
          <a:prstGeom prst="rect">
            <a:avLst/>
          </a:prstGeom>
          <a:noFill/>
        </p:spPr>
        <p:txBody>
          <a:bodyPr wrap="none" rtlCol="0">
            <a:spAutoFit/>
          </a:bodyPr>
          <a:lstStyle/>
          <a:p>
            <a:r>
              <a:rPr lang="fr-FR" sz="2400" b="1" i="1" dirty="0">
                <a:solidFill>
                  <a:srgbClr val="C00000"/>
                </a:solidFill>
              </a:rPr>
              <a:t>Les NTIC, une nouvelle technologie comme une autre?</a:t>
            </a:r>
          </a:p>
          <a:p>
            <a:endParaRPr lang="fr-FR" b="1" i="1" dirty="0">
              <a:solidFill>
                <a:srgbClr val="C00000"/>
              </a:solidFill>
            </a:endParaRPr>
          </a:p>
        </p:txBody>
      </p:sp>
    </p:spTree>
    <p:extLst>
      <p:ext uri="{BB962C8B-B14F-4D97-AF65-F5344CB8AC3E}">
        <p14:creationId xmlns:p14="http://schemas.microsoft.com/office/powerpoint/2010/main" val="1275758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80A62C-13E3-E8B8-E9EB-8087B3FB8F31}"/>
              </a:ext>
            </a:extLst>
          </p:cNvPr>
          <p:cNvSpPr>
            <a:spLocks noGrp="1"/>
          </p:cNvSpPr>
          <p:nvPr>
            <p:ph type="title"/>
          </p:nvPr>
        </p:nvSpPr>
        <p:spPr/>
        <p:txBody>
          <a:bodyPr>
            <a:normAutofit/>
          </a:bodyPr>
          <a:lstStyle/>
          <a:p>
            <a:pPr algn="ctr"/>
            <a:r>
              <a:rPr lang="fr-FR" sz="3600" dirty="0">
                <a:solidFill>
                  <a:srgbClr val="1E37B2"/>
                </a:solidFill>
              </a:rPr>
              <a:t>Sommeil et écrans</a:t>
            </a:r>
          </a:p>
        </p:txBody>
      </p:sp>
      <p:sp>
        <p:nvSpPr>
          <p:cNvPr id="3" name="Espace réservé du contenu 2">
            <a:extLst>
              <a:ext uri="{FF2B5EF4-FFF2-40B4-BE49-F238E27FC236}">
                <a16:creationId xmlns:a16="http://schemas.microsoft.com/office/drawing/2014/main" id="{734C8CDD-010D-CF83-332C-39740A986383}"/>
              </a:ext>
            </a:extLst>
          </p:cNvPr>
          <p:cNvSpPr>
            <a:spLocks noGrp="1"/>
          </p:cNvSpPr>
          <p:nvPr>
            <p:ph idx="1"/>
          </p:nvPr>
        </p:nvSpPr>
        <p:spPr/>
        <p:txBody>
          <a:bodyPr>
            <a:normAutofit fontScale="62500" lnSpcReduction="20000"/>
          </a:bodyPr>
          <a:lstStyle/>
          <a:p>
            <a:pPr>
              <a:lnSpc>
                <a:spcPct val="120000"/>
              </a:lnSpc>
            </a:pPr>
            <a:r>
              <a:rPr lang="fr-FR" dirty="0">
                <a:solidFill>
                  <a:srgbClr val="002060"/>
                </a:solidFill>
              </a:rPr>
              <a:t>Dette de sommeil: </a:t>
            </a:r>
          </a:p>
          <a:p>
            <a:pPr lvl="1">
              <a:lnSpc>
                <a:spcPct val="120000"/>
              </a:lnSpc>
            </a:pPr>
            <a:r>
              <a:rPr lang="fr-FR" dirty="0">
                <a:solidFill>
                  <a:srgbClr val="002060"/>
                </a:solidFill>
              </a:rPr>
              <a:t>Exposition à une lumière riche en bleu: décalage du pic de mélatonine (retard de phase) et retard de l’endormissement</a:t>
            </a:r>
          </a:p>
          <a:p>
            <a:pPr lvl="1">
              <a:lnSpc>
                <a:spcPct val="120000"/>
              </a:lnSpc>
            </a:pPr>
            <a:r>
              <a:rPr lang="fr-FR" dirty="0">
                <a:solidFill>
                  <a:srgbClr val="002060"/>
                </a:solidFill>
              </a:rPr>
              <a:t>Retard de l’heure de « coucher effectif »</a:t>
            </a:r>
          </a:p>
          <a:p>
            <a:pPr lvl="1">
              <a:lnSpc>
                <a:spcPct val="120000"/>
              </a:lnSpc>
            </a:pPr>
            <a:r>
              <a:rPr lang="fr-FR" dirty="0">
                <a:solidFill>
                  <a:srgbClr val="002060"/>
                </a:solidFill>
              </a:rPr>
              <a:t>Contenus excitants, stimulant l’éveil</a:t>
            </a:r>
          </a:p>
          <a:p>
            <a:pPr>
              <a:lnSpc>
                <a:spcPct val="120000"/>
              </a:lnSpc>
            </a:pPr>
            <a:r>
              <a:rPr lang="fr-FR" dirty="0">
                <a:solidFill>
                  <a:srgbClr val="002060"/>
                </a:solidFill>
              </a:rPr>
              <a:t>Altération de la qualité du sommeil </a:t>
            </a:r>
          </a:p>
          <a:p>
            <a:pPr>
              <a:lnSpc>
                <a:spcPct val="120000"/>
              </a:lnSpc>
            </a:pPr>
            <a:r>
              <a:rPr lang="fr-FR" dirty="0">
                <a:solidFill>
                  <a:srgbClr val="002060"/>
                </a:solidFill>
              </a:rPr>
              <a:t>Eléments les plus délétères: utilisation prolongée, le soir, en position couchée </a:t>
            </a:r>
          </a:p>
          <a:p>
            <a:pPr>
              <a:lnSpc>
                <a:spcPct val="120000"/>
              </a:lnSpc>
            </a:pPr>
            <a:r>
              <a:rPr lang="fr-FR" dirty="0">
                <a:solidFill>
                  <a:srgbClr val="002060"/>
                </a:solidFill>
              </a:rPr>
              <a:t>Important: effet délétère sur la qualité du sommeil de la présence d’une source lumineuse dans la pièce où l’on dort (dont télévision, ou tout autre écran)</a:t>
            </a:r>
          </a:p>
          <a:p>
            <a:pPr>
              <a:lnSpc>
                <a:spcPct val="120000"/>
              </a:lnSpc>
            </a:pPr>
            <a:r>
              <a:rPr lang="fr-FR" dirty="0">
                <a:solidFill>
                  <a:srgbClr val="002060"/>
                </a:solidFill>
              </a:rPr>
              <a:t>Chez l’enfant: mêmes effets que chez l’adulte, plus intenses!</a:t>
            </a:r>
          </a:p>
          <a:p>
            <a:pPr lvl="1">
              <a:lnSpc>
                <a:spcPct val="120000"/>
              </a:lnSpc>
            </a:pPr>
            <a:r>
              <a:rPr lang="fr-FR" dirty="0">
                <a:solidFill>
                  <a:srgbClr val="002060"/>
                </a:solidFill>
              </a:rPr>
              <a:t>Impact plus important sur la sécrétion de mélatonine</a:t>
            </a:r>
          </a:p>
          <a:p>
            <a:pPr lvl="1">
              <a:lnSpc>
                <a:spcPct val="120000"/>
              </a:lnSpc>
            </a:pPr>
            <a:r>
              <a:rPr lang="fr-FR" dirty="0">
                <a:solidFill>
                  <a:srgbClr val="002060"/>
                </a:solidFill>
              </a:rPr>
              <a:t>Effet délétère observé dès 2-3 heures d’utilisation quotidienne, en particulier entre 17h et 20h et dans l’heure précédent le coucher</a:t>
            </a:r>
          </a:p>
          <a:p>
            <a:pPr lvl="1">
              <a:lnSpc>
                <a:spcPct val="120000"/>
              </a:lnSpc>
            </a:pPr>
            <a:r>
              <a:rPr lang="fr-FR" b="1" dirty="0">
                <a:solidFill>
                  <a:srgbClr val="002060"/>
                </a:solidFill>
              </a:rPr>
              <a:t>Présence d’un écran dans la chambre à coucher</a:t>
            </a:r>
          </a:p>
          <a:p>
            <a:endParaRPr lang="fr-FR" dirty="0">
              <a:solidFill>
                <a:srgbClr val="002060"/>
              </a:solidFill>
            </a:endParaRPr>
          </a:p>
        </p:txBody>
      </p:sp>
    </p:spTree>
    <p:extLst>
      <p:ext uri="{BB962C8B-B14F-4D97-AF65-F5344CB8AC3E}">
        <p14:creationId xmlns:p14="http://schemas.microsoft.com/office/powerpoint/2010/main" val="216679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80A62C-13E3-E8B8-E9EB-8087B3FB8F31}"/>
              </a:ext>
            </a:extLst>
          </p:cNvPr>
          <p:cNvSpPr>
            <a:spLocks noGrp="1"/>
          </p:cNvSpPr>
          <p:nvPr>
            <p:ph type="title"/>
          </p:nvPr>
        </p:nvSpPr>
        <p:spPr/>
        <p:txBody>
          <a:bodyPr>
            <a:normAutofit/>
          </a:bodyPr>
          <a:lstStyle/>
          <a:p>
            <a:pPr algn="ctr"/>
            <a:r>
              <a:rPr lang="fr-FR" sz="3600" dirty="0">
                <a:solidFill>
                  <a:srgbClr val="1E37B2"/>
                </a:solidFill>
              </a:rPr>
              <a:t>Maladies cardio-vasculaires et écrans</a:t>
            </a:r>
          </a:p>
        </p:txBody>
      </p:sp>
      <p:sp>
        <p:nvSpPr>
          <p:cNvPr id="3" name="Espace réservé du contenu 2">
            <a:extLst>
              <a:ext uri="{FF2B5EF4-FFF2-40B4-BE49-F238E27FC236}">
                <a16:creationId xmlns:a16="http://schemas.microsoft.com/office/drawing/2014/main" id="{734C8CDD-010D-CF83-332C-39740A986383}"/>
              </a:ext>
            </a:extLst>
          </p:cNvPr>
          <p:cNvSpPr>
            <a:spLocks noGrp="1"/>
          </p:cNvSpPr>
          <p:nvPr>
            <p:ph idx="1"/>
          </p:nvPr>
        </p:nvSpPr>
        <p:spPr>
          <a:xfrm>
            <a:off x="838200" y="2252701"/>
            <a:ext cx="10515600" cy="5184397"/>
          </a:xfrm>
        </p:spPr>
        <p:txBody>
          <a:bodyPr>
            <a:normAutofit/>
          </a:bodyPr>
          <a:lstStyle/>
          <a:p>
            <a:pPr>
              <a:lnSpc>
                <a:spcPct val="100000"/>
              </a:lnSpc>
            </a:pPr>
            <a:r>
              <a:rPr lang="fr-FR" sz="2400" dirty="0">
                <a:solidFill>
                  <a:srgbClr val="002060"/>
                </a:solidFill>
              </a:rPr>
              <a:t>Maladies cardio-vasculaires: première cause de mortalité dans le monde </a:t>
            </a:r>
            <a:r>
              <a:rPr lang="fr-FR" sz="1600" i="1" dirty="0">
                <a:solidFill>
                  <a:srgbClr val="002060"/>
                </a:solidFill>
              </a:rPr>
              <a:t>(OMS, 2017)</a:t>
            </a:r>
            <a:endParaRPr lang="fr-FR" sz="2400" i="1" dirty="0">
              <a:solidFill>
                <a:srgbClr val="002060"/>
              </a:solidFill>
            </a:endParaRPr>
          </a:p>
          <a:p>
            <a:pPr>
              <a:lnSpc>
                <a:spcPct val="100000"/>
              </a:lnSpc>
            </a:pPr>
            <a:r>
              <a:rPr lang="fr-FR" sz="2400" dirty="0">
                <a:solidFill>
                  <a:srgbClr val="002060"/>
                </a:solidFill>
              </a:rPr>
              <a:t>En augmentation </a:t>
            </a:r>
            <a:r>
              <a:rPr lang="fr-FR" sz="1600" i="1" dirty="0">
                <a:solidFill>
                  <a:srgbClr val="002060"/>
                </a:solidFill>
              </a:rPr>
              <a:t>(</a:t>
            </a:r>
            <a:r>
              <a:rPr lang="fr-FR"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Roth et al, J Am Coll </a:t>
            </a:r>
            <a:r>
              <a:rPr lang="fr-FR" sz="16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Cardiol</a:t>
            </a:r>
            <a:r>
              <a:rPr lang="fr-FR" sz="16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fr-FR"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2020)</a:t>
            </a:r>
            <a:r>
              <a:rPr lang="fr-FR" sz="2400" dirty="0">
                <a:solidFill>
                  <a:srgbClr val="002060"/>
                </a:solidFill>
              </a:rPr>
              <a:t>: </a:t>
            </a:r>
          </a:p>
          <a:p>
            <a:pPr lvl="1">
              <a:lnSpc>
                <a:spcPct val="100000"/>
              </a:lnSpc>
            </a:pPr>
            <a:r>
              <a:rPr lang="fr-FR" sz="2000" dirty="0">
                <a:solidFill>
                  <a:srgbClr val="002060"/>
                </a:solidFill>
              </a:rPr>
              <a:t>nombre de décès: 12.1 millions en 1990, 18.6 millions en 2019</a:t>
            </a:r>
          </a:p>
          <a:p>
            <a:pPr lvl="1">
              <a:lnSpc>
                <a:spcPct val="100000"/>
              </a:lnSpc>
            </a:pPr>
            <a:r>
              <a:rPr lang="fr-FR" sz="2000" dirty="0">
                <a:solidFill>
                  <a:srgbClr val="002060"/>
                </a:solidFill>
              </a:rPr>
              <a:t>Nombre de personnes traitées: 271 millions en 1990  à 523 millions en 2019</a:t>
            </a:r>
          </a:p>
          <a:p>
            <a:pPr>
              <a:lnSpc>
                <a:spcPct val="100000"/>
              </a:lnSpc>
            </a:pPr>
            <a:r>
              <a:rPr lang="fr-FR" sz="2400" dirty="0">
                <a:solidFill>
                  <a:srgbClr val="002060"/>
                </a:solidFill>
              </a:rPr>
              <a:t>En France: 140 000 décès par an, 15 millions de personnes traitées</a:t>
            </a:r>
          </a:p>
          <a:p>
            <a:pPr>
              <a:lnSpc>
                <a:spcPct val="100000"/>
              </a:lnSpc>
            </a:pPr>
            <a:r>
              <a:rPr lang="fr-FR" sz="2400" dirty="0">
                <a:solidFill>
                  <a:srgbClr val="002060"/>
                </a:solidFill>
              </a:rPr>
              <a:t>Facteurs de risque cardio-vasculaires: 90% sont </a:t>
            </a:r>
            <a:r>
              <a:rPr lang="fr-FR" sz="2000" dirty="0">
                <a:solidFill>
                  <a:srgbClr val="002060"/>
                </a:solidFill>
              </a:rPr>
              <a:t>modifiables</a:t>
            </a:r>
            <a:r>
              <a:rPr lang="fr-FR" sz="1600" i="1" dirty="0">
                <a:solidFill>
                  <a:srgbClr val="002060"/>
                </a:solidFill>
              </a:rPr>
              <a:t> (Etude </a:t>
            </a:r>
            <a:r>
              <a:rPr lang="fr-FR" sz="1600" i="1" dirty="0" err="1">
                <a:solidFill>
                  <a:srgbClr val="002060"/>
                </a:solidFill>
              </a:rPr>
              <a:t>Interstroke</a:t>
            </a:r>
            <a:r>
              <a:rPr lang="fr-FR" sz="1600" i="1" dirty="0">
                <a:solidFill>
                  <a:srgbClr val="002060"/>
                </a:solidFill>
              </a:rPr>
              <a:t>, </a:t>
            </a:r>
            <a:r>
              <a:rPr lang="en-US"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O'Donnell, Lancet, 2016)</a:t>
            </a:r>
            <a:endParaRPr lang="fr-FR" sz="2400" i="1" dirty="0">
              <a:solidFill>
                <a:srgbClr val="002060"/>
              </a:solidFill>
            </a:endParaRPr>
          </a:p>
          <a:p>
            <a:pPr lvl="1">
              <a:lnSpc>
                <a:spcPct val="100000"/>
              </a:lnSpc>
            </a:pPr>
            <a:r>
              <a:rPr lang="fr-FR" sz="2000" dirty="0">
                <a:solidFill>
                  <a:srgbClr val="002060"/>
                </a:solidFill>
              </a:rPr>
              <a:t>Sédentarité, HTA, diabète, hypercholestérolémie, surpoids et obésité, tabac, alcool ou autres toxiques, régime riche en graisse, sel ou sucre (High Fat Salt Sugar: HFSS)</a:t>
            </a:r>
          </a:p>
        </p:txBody>
      </p:sp>
    </p:spTree>
    <p:extLst>
      <p:ext uri="{BB962C8B-B14F-4D97-AF65-F5344CB8AC3E}">
        <p14:creationId xmlns:p14="http://schemas.microsoft.com/office/powerpoint/2010/main" val="4127171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77A7E3-392D-58F1-5BDB-96B7C550C5E8}"/>
              </a:ext>
            </a:extLst>
          </p:cNvPr>
          <p:cNvSpPr>
            <a:spLocks noGrp="1"/>
          </p:cNvSpPr>
          <p:nvPr>
            <p:ph type="title"/>
          </p:nvPr>
        </p:nvSpPr>
        <p:spPr>
          <a:xfrm>
            <a:off x="1015481" y="299811"/>
            <a:ext cx="10515600" cy="1325563"/>
          </a:xfrm>
        </p:spPr>
        <p:txBody>
          <a:bodyPr>
            <a:normAutofit/>
          </a:bodyPr>
          <a:lstStyle/>
          <a:p>
            <a:pPr algn="ctr"/>
            <a:r>
              <a:rPr lang="fr-FR" sz="3600" dirty="0">
                <a:solidFill>
                  <a:srgbClr val="1E37B2"/>
                </a:solidFill>
              </a:rPr>
              <a:t>Maladies cardio-vasculaires et écrans</a:t>
            </a:r>
            <a:br>
              <a:rPr lang="fr-FR" sz="3600" dirty="0">
                <a:solidFill>
                  <a:srgbClr val="1E37B2"/>
                </a:solidFill>
              </a:rPr>
            </a:br>
            <a:r>
              <a:rPr lang="fr-FR" sz="3600" dirty="0">
                <a:solidFill>
                  <a:srgbClr val="1E37B2"/>
                </a:solidFill>
              </a:rPr>
              <a:t> Sédentarité</a:t>
            </a:r>
          </a:p>
        </p:txBody>
      </p:sp>
      <p:sp>
        <p:nvSpPr>
          <p:cNvPr id="3" name="Espace réservé du contenu 2">
            <a:extLst>
              <a:ext uri="{FF2B5EF4-FFF2-40B4-BE49-F238E27FC236}">
                <a16:creationId xmlns:a16="http://schemas.microsoft.com/office/drawing/2014/main" id="{B98C0F97-9F1A-AFC5-285E-3EDBF40DA117}"/>
              </a:ext>
            </a:extLst>
          </p:cNvPr>
          <p:cNvSpPr>
            <a:spLocks noGrp="1"/>
          </p:cNvSpPr>
          <p:nvPr>
            <p:ph idx="1"/>
          </p:nvPr>
        </p:nvSpPr>
        <p:spPr/>
        <p:txBody>
          <a:bodyPr>
            <a:normAutofit fontScale="70000" lnSpcReduction="20000"/>
          </a:bodyPr>
          <a:lstStyle/>
          <a:p>
            <a:pPr>
              <a:lnSpc>
                <a:spcPct val="120000"/>
              </a:lnSpc>
            </a:pPr>
            <a:r>
              <a:rPr lang="fr-FR" dirty="0">
                <a:solidFill>
                  <a:srgbClr val="002060"/>
                </a:solidFill>
              </a:rPr>
              <a:t>Sédentarité: un FDRCV indépendant, qui favorise aussi le diabète, le surpoids et l’obésité</a:t>
            </a:r>
          </a:p>
          <a:p>
            <a:pPr>
              <a:lnSpc>
                <a:spcPct val="120000"/>
              </a:lnSpc>
            </a:pPr>
            <a:r>
              <a:rPr lang="fr-FR" dirty="0">
                <a:solidFill>
                  <a:srgbClr val="002060"/>
                </a:solidFill>
              </a:rPr>
              <a:t>Rendrait compte de 35% des AVC ischémiques </a:t>
            </a:r>
            <a:r>
              <a:rPr lang="fr-FR" sz="2300" i="1" dirty="0">
                <a:solidFill>
                  <a:srgbClr val="002060"/>
                </a:solidFill>
              </a:rPr>
              <a:t>(Etude </a:t>
            </a:r>
            <a:r>
              <a:rPr lang="fr-FR" sz="2300" i="1" dirty="0" err="1">
                <a:solidFill>
                  <a:srgbClr val="002060"/>
                </a:solidFill>
              </a:rPr>
              <a:t>Interstroke</a:t>
            </a:r>
            <a:r>
              <a:rPr lang="fr-FR" sz="2300" i="1" dirty="0">
                <a:solidFill>
                  <a:srgbClr val="002060"/>
                </a:solidFill>
              </a:rPr>
              <a:t>, </a:t>
            </a:r>
            <a:r>
              <a:rPr lang="fr-FR" sz="2300" i="1" dirty="0" err="1">
                <a:solidFill>
                  <a:srgbClr val="002060"/>
                </a:solidFill>
              </a:rPr>
              <a:t>O'Donnell</a:t>
            </a:r>
            <a:r>
              <a:rPr lang="fr-FR" sz="2300" i="1" dirty="0">
                <a:solidFill>
                  <a:srgbClr val="002060"/>
                </a:solidFill>
              </a:rPr>
              <a:t>, Lancet, 2016)</a:t>
            </a:r>
          </a:p>
          <a:p>
            <a:pPr>
              <a:lnSpc>
                <a:spcPct val="120000"/>
              </a:lnSpc>
            </a:pPr>
            <a:r>
              <a:rPr lang="fr-FR" dirty="0">
                <a:solidFill>
                  <a:srgbClr val="002060"/>
                </a:solidFill>
              </a:rPr>
              <a:t>Temps d’écran=mesure de la sédentarité chez les moins de 18 ans</a:t>
            </a:r>
          </a:p>
          <a:p>
            <a:pPr>
              <a:lnSpc>
                <a:spcPct val="120000"/>
              </a:lnSpc>
            </a:pPr>
            <a:r>
              <a:rPr lang="fr-FR" dirty="0">
                <a:solidFill>
                  <a:srgbClr val="002060"/>
                </a:solidFill>
              </a:rPr>
              <a:t>Chez l’adulte: questionnaires incluant aussi les temps dans les transports, au travail</a:t>
            </a:r>
          </a:p>
          <a:p>
            <a:pPr>
              <a:lnSpc>
                <a:spcPct val="120000"/>
              </a:lnSpc>
            </a:pPr>
            <a:r>
              <a:rPr lang="fr-FR" dirty="0">
                <a:solidFill>
                  <a:srgbClr val="002060"/>
                </a:solidFill>
              </a:rPr>
              <a:t>Moins de 18 ans: Rapports ANSES 2016 et 2020: </a:t>
            </a:r>
            <a:r>
              <a:rPr lang="fr-FR" i="1" dirty="0">
                <a:solidFill>
                  <a:srgbClr val="002060"/>
                </a:solidFill>
              </a:rPr>
              <a:t>il n’est pas fréquent, dans les résultats des expertises en évaluation de risques de l’agence, que près de la moitié de la population est considérée comme présentant un risque sanitaire élevé </a:t>
            </a:r>
          </a:p>
          <a:p>
            <a:pPr lvl="1">
              <a:lnSpc>
                <a:spcPct val="120000"/>
              </a:lnSpc>
            </a:pPr>
            <a:r>
              <a:rPr lang="fr-FR"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moins de 3 ans: en moyenne 1h22 devant la télévision, 44 minutes devant un smartphone, </a:t>
            </a:r>
            <a:r>
              <a:rPr lang="fr-FR" sz="18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et 33 % ne font aucune activité d’extérieure</a:t>
            </a:r>
            <a:r>
              <a:rPr lang="fr-FR"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p>
          <a:p>
            <a:pPr lvl="1">
              <a:lnSpc>
                <a:spcPct val="120000"/>
              </a:lnSpc>
            </a:pPr>
            <a:r>
              <a:rPr lang="fr-FR"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Entre 3 et 10 ans, un tiers des garçons et deux tiers des filles sont considérés comme sédentaires,</a:t>
            </a:r>
          </a:p>
          <a:p>
            <a:pPr lvl="1">
              <a:lnSpc>
                <a:spcPct val="120000"/>
              </a:lnSpc>
            </a:pPr>
            <a:r>
              <a:rPr lang="fr-FR" sz="1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E</a:t>
            </a:r>
            <a:r>
              <a:rPr lang="fr-FR"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ntre 11 et 17 ans, 20% des garçons, et plus de la moitié des filles sont considérés comme sédentaires.</a:t>
            </a:r>
          </a:p>
          <a:p>
            <a:pPr>
              <a:lnSpc>
                <a:spcPct val="120000"/>
              </a:lnSpc>
            </a:pPr>
            <a:r>
              <a:rPr lang="fr-FR" sz="29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Adultes: 84% </a:t>
            </a:r>
            <a:r>
              <a:rPr lang="fr-FR" sz="29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niveau de </a:t>
            </a:r>
            <a:r>
              <a:rPr lang="fr-FR" sz="29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sédentarité modérée ou élevée </a:t>
            </a:r>
            <a:endParaRPr lang="fr-FR" sz="29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lvl="1"/>
            <a:endParaRPr lang="fr-FR" i="1" dirty="0">
              <a:solidFill>
                <a:srgbClr val="002060"/>
              </a:solidFill>
            </a:endParaRPr>
          </a:p>
        </p:txBody>
      </p:sp>
    </p:spTree>
    <p:extLst>
      <p:ext uri="{BB962C8B-B14F-4D97-AF65-F5344CB8AC3E}">
        <p14:creationId xmlns:p14="http://schemas.microsoft.com/office/powerpoint/2010/main" val="2862948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3FB769-0DBC-D6AE-7B3F-9514D0AD0E3A}"/>
              </a:ext>
            </a:extLst>
          </p:cNvPr>
          <p:cNvSpPr>
            <a:spLocks noGrp="1"/>
          </p:cNvSpPr>
          <p:nvPr>
            <p:ph type="title"/>
          </p:nvPr>
        </p:nvSpPr>
        <p:spPr/>
        <p:txBody>
          <a:bodyPr>
            <a:normAutofit/>
          </a:bodyPr>
          <a:lstStyle/>
          <a:p>
            <a:pPr algn="ctr"/>
            <a:r>
              <a:rPr lang="fr-FR" sz="3600" dirty="0">
                <a:solidFill>
                  <a:srgbClr val="1E37B2"/>
                </a:solidFill>
              </a:rPr>
              <a:t>Sédentarité en France</a:t>
            </a:r>
          </a:p>
        </p:txBody>
      </p:sp>
      <p:graphicFrame>
        <p:nvGraphicFramePr>
          <p:cNvPr id="5" name="Espace réservé du contenu 4">
            <a:extLst>
              <a:ext uri="{FF2B5EF4-FFF2-40B4-BE49-F238E27FC236}">
                <a16:creationId xmlns:a16="http://schemas.microsoft.com/office/drawing/2014/main" id="{513D4195-E444-E8DF-926B-75343AD22B9E}"/>
              </a:ext>
            </a:extLst>
          </p:cNvPr>
          <p:cNvGraphicFramePr>
            <a:graphicFrameLocks noGrp="1"/>
          </p:cNvGraphicFramePr>
          <p:nvPr>
            <p:ph idx="1"/>
            <p:extLst>
              <p:ext uri="{D42A27DB-BD31-4B8C-83A1-F6EECF244321}">
                <p14:modId xmlns:p14="http://schemas.microsoft.com/office/powerpoint/2010/main" val="3547831871"/>
              </p:ext>
            </p:extLst>
          </p:nvPr>
        </p:nvGraphicFramePr>
        <p:xfrm>
          <a:off x="1008077" y="1751369"/>
          <a:ext cx="10175845" cy="3355261"/>
        </p:xfrm>
        <a:graphic>
          <a:graphicData uri="http://schemas.openxmlformats.org/drawingml/2006/table">
            <a:tbl>
              <a:tblPr firstRow="1" firstCol="1" bandRow="1">
                <a:tableStyleId>{5C22544A-7EE6-4342-B048-85BDC9FD1C3A}</a:tableStyleId>
              </a:tblPr>
              <a:tblGrid>
                <a:gridCol w="1057535">
                  <a:extLst>
                    <a:ext uri="{9D8B030D-6E8A-4147-A177-3AD203B41FA5}">
                      <a16:colId xmlns:a16="http://schemas.microsoft.com/office/drawing/2014/main" val="2825739935"/>
                    </a:ext>
                  </a:extLst>
                </a:gridCol>
                <a:gridCol w="969778">
                  <a:extLst>
                    <a:ext uri="{9D8B030D-6E8A-4147-A177-3AD203B41FA5}">
                      <a16:colId xmlns:a16="http://schemas.microsoft.com/office/drawing/2014/main" val="3911186329"/>
                    </a:ext>
                  </a:extLst>
                </a:gridCol>
                <a:gridCol w="1289598">
                  <a:extLst>
                    <a:ext uri="{9D8B030D-6E8A-4147-A177-3AD203B41FA5}">
                      <a16:colId xmlns:a16="http://schemas.microsoft.com/office/drawing/2014/main" val="3539517955"/>
                    </a:ext>
                  </a:extLst>
                </a:gridCol>
                <a:gridCol w="1289598">
                  <a:extLst>
                    <a:ext uri="{9D8B030D-6E8A-4147-A177-3AD203B41FA5}">
                      <a16:colId xmlns:a16="http://schemas.microsoft.com/office/drawing/2014/main" val="2101117373"/>
                    </a:ext>
                  </a:extLst>
                </a:gridCol>
                <a:gridCol w="1237838">
                  <a:extLst>
                    <a:ext uri="{9D8B030D-6E8A-4147-A177-3AD203B41FA5}">
                      <a16:colId xmlns:a16="http://schemas.microsoft.com/office/drawing/2014/main" val="47939269"/>
                    </a:ext>
                  </a:extLst>
                </a:gridCol>
                <a:gridCol w="1502866">
                  <a:extLst>
                    <a:ext uri="{9D8B030D-6E8A-4147-A177-3AD203B41FA5}">
                      <a16:colId xmlns:a16="http://schemas.microsoft.com/office/drawing/2014/main" val="2560386660"/>
                    </a:ext>
                  </a:extLst>
                </a:gridCol>
                <a:gridCol w="1502866">
                  <a:extLst>
                    <a:ext uri="{9D8B030D-6E8A-4147-A177-3AD203B41FA5}">
                      <a16:colId xmlns:a16="http://schemas.microsoft.com/office/drawing/2014/main" val="2851441556"/>
                    </a:ext>
                  </a:extLst>
                </a:gridCol>
                <a:gridCol w="1325766">
                  <a:extLst>
                    <a:ext uri="{9D8B030D-6E8A-4147-A177-3AD203B41FA5}">
                      <a16:colId xmlns:a16="http://schemas.microsoft.com/office/drawing/2014/main" val="2567668855"/>
                    </a:ext>
                  </a:extLst>
                </a:gridCol>
              </a:tblGrid>
              <a:tr h="181200">
                <a:tc rowSpan="2" gridSpan="2">
                  <a:txBody>
                    <a:bodyPr/>
                    <a:lstStyle/>
                    <a:p>
                      <a:pPr>
                        <a:lnSpc>
                          <a:spcPct val="107000"/>
                        </a:lnSpc>
                        <a:spcAft>
                          <a:spcPts val="80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hMerge="1">
                  <a:txBody>
                    <a:bodyPr/>
                    <a:lstStyle/>
                    <a:p>
                      <a:endParaRPr lang="fr-FR"/>
                    </a:p>
                  </a:txBody>
                  <a:tcPr/>
                </a:tc>
                <a:tc gridSpan="6">
                  <a:txBody>
                    <a:bodyPr/>
                    <a:lstStyle/>
                    <a:p>
                      <a:pPr algn="ctr">
                        <a:lnSpc>
                          <a:spcPct val="107000"/>
                        </a:lnSpc>
                        <a:spcAft>
                          <a:spcPts val="800"/>
                        </a:spcAft>
                      </a:pPr>
                      <a:r>
                        <a:rPr lang="fr-FR" sz="1400" dirty="0">
                          <a:effectLst/>
                        </a:rPr>
                        <a:t>Tranche d’âge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33231044"/>
                  </a:ext>
                </a:extLst>
              </a:tr>
              <a:tr h="181200">
                <a:tc gridSpan="2" vMerge="1">
                  <a:txBody>
                    <a:bodyPr/>
                    <a:lstStyle/>
                    <a:p>
                      <a:endParaRPr lang="fr-FR"/>
                    </a:p>
                  </a:txBody>
                  <a:tcPr/>
                </a:tc>
                <a:tc hMerge="1" vMerge="1">
                  <a:txBody>
                    <a:bodyPr/>
                    <a:lstStyle/>
                    <a:p>
                      <a:endParaRPr lang="fr-FR"/>
                    </a:p>
                  </a:txBody>
                  <a:tcPr/>
                </a:tc>
                <a:tc>
                  <a:txBody>
                    <a:bodyPr/>
                    <a:lstStyle/>
                    <a:p>
                      <a:pPr algn="ctr">
                        <a:lnSpc>
                          <a:spcPct val="107000"/>
                        </a:lnSpc>
                        <a:spcAft>
                          <a:spcPts val="800"/>
                        </a:spcAft>
                      </a:pPr>
                      <a:r>
                        <a:rPr lang="fr-FR" sz="1400" b="1" dirty="0">
                          <a:effectLst/>
                        </a:rPr>
                        <a:t>0-&lt;3 ans</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b="1" dirty="0">
                          <a:effectLst/>
                        </a:rPr>
                        <a:t>3-&lt;7 ans</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b="1" dirty="0">
                          <a:effectLst/>
                        </a:rPr>
                        <a:t>7-&lt;11 ans</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b="1" dirty="0">
                          <a:effectLst/>
                        </a:rPr>
                        <a:t>11-&lt;15 ans</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b="1" dirty="0">
                          <a:effectLst/>
                        </a:rPr>
                        <a:t>15-&lt;18 ans</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b="1" dirty="0">
                          <a:effectLst/>
                        </a:rPr>
                        <a:t>18-&lt;65 ans</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5680926"/>
                  </a:ext>
                </a:extLst>
              </a:tr>
              <a:tr h="370789">
                <a:tc rowSpan="5">
                  <a:txBody>
                    <a:bodyPr/>
                    <a:lstStyle/>
                    <a:p>
                      <a:pPr algn="ctr">
                        <a:lnSpc>
                          <a:spcPct val="107000"/>
                        </a:lnSpc>
                        <a:spcAft>
                          <a:spcPts val="800"/>
                        </a:spcAft>
                      </a:pPr>
                      <a:r>
                        <a:rPr lang="fr-FR" sz="1400">
                          <a:effectLst/>
                        </a:rPr>
                        <a:t>Temps moyen/j par support numérique*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400" b="1" dirty="0">
                          <a:effectLst/>
                        </a:rPr>
                        <a:t>Smartphone</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dirty="0">
                          <a:effectLst/>
                        </a:rPr>
                        <a:t>0h44</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0h26</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0h37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2h31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3h51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486427"/>
                  </a:ext>
                </a:extLst>
              </a:tr>
              <a:tr h="181200">
                <a:tc vMerge="1">
                  <a:txBody>
                    <a:bodyPr/>
                    <a:lstStyle/>
                    <a:p>
                      <a:endParaRPr lang="fr-FR"/>
                    </a:p>
                  </a:txBody>
                  <a:tcPr/>
                </a:tc>
                <a:tc>
                  <a:txBody>
                    <a:bodyPr/>
                    <a:lstStyle/>
                    <a:p>
                      <a:pPr>
                        <a:lnSpc>
                          <a:spcPct val="107000"/>
                        </a:lnSpc>
                        <a:spcAft>
                          <a:spcPts val="800"/>
                        </a:spcAft>
                      </a:pPr>
                      <a:r>
                        <a:rPr lang="fr-FR" sz="1400" b="1" dirty="0">
                          <a:effectLst/>
                        </a:rPr>
                        <a:t>TV</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dirty="0">
                          <a:effectLst/>
                        </a:rPr>
                        <a:t>1h22</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1h38</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dirty="0">
                          <a:effectLst/>
                        </a:rPr>
                        <a:t>1h45</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1h57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1h51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1482798"/>
                  </a:ext>
                </a:extLst>
              </a:tr>
              <a:tr h="181200">
                <a:tc vMerge="1">
                  <a:txBody>
                    <a:bodyPr/>
                    <a:lstStyle/>
                    <a:p>
                      <a:endParaRPr lang="fr-FR"/>
                    </a:p>
                  </a:txBody>
                  <a:tcPr/>
                </a:tc>
                <a:tc>
                  <a:txBody>
                    <a:bodyPr/>
                    <a:lstStyle/>
                    <a:p>
                      <a:pPr>
                        <a:lnSpc>
                          <a:spcPct val="107000"/>
                        </a:lnSpc>
                        <a:spcAft>
                          <a:spcPts val="800"/>
                        </a:spcAft>
                      </a:pPr>
                      <a:r>
                        <a:rPr lang="fr-FR" sz="1400" b="1" dirty="0">
                          <a:effectLst/>
                        </a:rPr>
                        <a:t>Tablette</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0h34</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0h45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0h46</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1h02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0h56</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84583"/>
                  </a:ext>
                </a:extLst>
              </a:tr>
              <a:tr h="181200">
                <a:tc vMerge="1">
                  <a:txBody>
                    <a:bodyPr/>
                    <a:lstStyle/>
                    <a:p>
                      <a:endParaRPr lang="fr-FR"/>
                    </a:p>
                  </a:txBody>
                  <a:tcPr/>
                </a:tc>
                <a:tc>
                  <a:txBody>
                    <a:bodyPr/>
                    <a:lstStyle/>
                    <a:p>
                      <a:pPr>
                        <a:lnSpc>
                          <a:spcPct val="107000"/>
                        </a:lnSpc>
                        <a:spcAft>
                          <a:spcPts val="800"/>
                        </a:spcAft>
                      </a:pPr>
                      <a:r>
                        <a:rPr lang="fr-FR" sz="1400" b="1" dirty="0">
                          <a:effectLst/>
                        </a:rPr>
                        <a:t>Console</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0h14</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0h32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1h01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1h28</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1h32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7554638"/>
                  </a:ext>
                </a:extLst>
              </a:tr>
              <a:tr h="321675">
                <a:tc vMerge="1">
                  <a:txBody>
                    <a:bodyPr/>
                    <a:lstStyle/>
                    <a:p>
                      <a:endParaRPr lang="fr-FR"/>
                    </a:p>
                  </a:txBody>
                  <a:tcPr/>
                </a:tc>
                <a:tc>
                  <a:txBody>
                    <a:bodyPr/>
                    <a:lstStyle/>
                    <a:p>
                      <a:pPr>
                        <a:lnSpc>
                          <a:spcPct val="107000"/>
                        </a:lnSpc>
                        <a:spcAft>
                          <a:spcPts val="800"/>
                        </a:spcAft>
                      </a:pPr>
                      <a:r>
                        <a:rPr lang="fr-FR" sz="1400" b="1" dirty="0">
                          <a:effectLst/>
                        </a:rPr>
                        <a:t>Ordinateur</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0h17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0h19</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0h33</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1h25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2h08</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1819974"/>
                  </a:ext>
                </a:extLst>
              </a:tr>
              <a:tr h="1265975">
                <a:tc gridSpan="2">
                  <a:txBody>
                    <a:bodyPr/>
                    <a:lstStyle/>
                    <a:p>
                      <a:pPr>
                        <a:lnSpc>
                          <a:spcPct val="107000"/>
                        </a:lnSpc>
                        <a:spcAft>
                          <a:spcPts val="800"/>
                        </a:spcAft>
                      </a:pPr>
                      <a:r>
                        <a:rPr lang="fr-FR" sz="1400">
                          <a:effectLst/>
                        </a:rPr>
                        <a:t>Temps moyen global/j**</a:t>
                      </a:r>
                    </a:p>
                    <a:p>
                      <a:pPr>
                        <a:lnSpc>
                          <a:spcPct val="107000"/>
                        </a:lnSpc>
                        <a:spcAft>
                          <a:spcPts val="800"/>
                        </a:spcAft>
                      </a:pPr>
                      <a:r>
                        <a:rPr lang="fr-FR" sz="1400">
                          <a:effectLst/>
                        </a:rPr>
                        <a:t> </a:t>
                      </a:r>
                    </a:p>
                    <a:p>
                      <a:pPr>
                        <a:lnSpc>
                          <a:spcPct val="107000"/>
                        </a:lnSpc>
                        <a:spcAft>
                          <a:spcPts val="800"/>
                        </a:spcAft>
                      </a:pPr>
                      <a:r>
                        <a:rPr lang="fr-FR"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a:txBody>
                    <a:bodyPr/>
                    <a:lstStyle/>
                    <a:p>
                      <a:pPr algn="ctr">
                        <a:lnSpc>
                          <a:spcPct val="107000"/>
                        </a:lnSpc>
                        <a:spcAft>
                          <a:spcPts val="80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600" b="1" dirty="0">
                          <a:effectLst/>
                        </a:rPr>
                        <a:t>1h47</a:t>
                      </a:r>
                      <a:endParaRPr lang="fr-FR" sz="1400" b="1" dirty="0">
                        <a:effectLst/>
                      </a:endParaRPr>
                    </a:p>
                    <a:p>
                      <a:pPr algn="ctr">
                        <a:lnSpc>
                          <a:spcPct val="107000"/>
                        </a:lnSpc>
                        <a:spcAft>
                          <a:spcPts val="800"/>
                        </a:spcAft>
                      </a:pPr>
                      <a:r>
                        <a:rPr lang="fr-FR" sz="1600" b="1" dirty="0">
                          <a:effectLst/>
                        </a:rPr>
                        <a:t>(1/4 enfants &gt; 3h)</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600" b="1" dirty="0">
                          <a:effectLst/>
                        </a:rPr>
                        <a:t>2h28</a:t>
                      </a:r>
                      <a:endParaRPr lang="fr-FR" sz="1400" b="1" dirty="0">
                        <a:effectLst/>
                      </a:endParaRPr>
                    </a:p>
                    <a:p>
                      <a:pPr algn="ctr">
                        <a:lnSpc>
                          <a:spcPct val="107000"/>
                        </a:lnSpc>
                        <a:spcAft>
                          <a:spcPts val="800"/>
                        </a:spcAft>
                      </a:pPr>
                      <a:r>
                        <a:rPr lang="fr-FR" sz="1600" b="1" dirty="0">
                          <a:effectLst/>
                        </a:rPr>
                        <a:t>(1/3 enfants &gt; 3h)</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600" b="1" dirty="0">
                          <a:effectLst/>
                        </a:rPr>
                        <a:t>3h38</a:t>
                      </a:r>
                      <a:endParaRPr lang="fr-FR" sz="1400" b="1" dirty="0">
                        <a:effectLst/>
                      </a:endParaRPr>
                    </a:p>
                    <a:p>
                      <a:pPr algn="ctr">
                        <a:lnSpc>
                          <a:spcPct val="107000"/>
                        </a:lnSpc>
                        <a:spcAft>
                          <a:spcPts val="800"/>
                        </a:spcAft>
                      </a:pPr>
                      <a:r>
                        <a:rPr lang="fr-FR" sz="1600" b="1" dirty="0">
                          <a:effectLst/>
                        </a:rPr>
                        <a:t>(1/2 enfants&gt; 3h)</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600" b="1" dirty="0">
                          <a:effectLst/>
                        </a:rPr>
                        <a:t>4h50</a:t>
                      </a:r>
                      <a:endParaRPr lang="fr-FR" sz="1400" b="1" dirty="0">
                        <a:effectLst/>
                      </a:endParaRPr>
                    </a:p>
                    <a:p>
                      <a:pPr algn="ctr">
                        <a:lnSpc>
                          <a:spcPct val="107000"/>
                        </a:lnSpc>
                        <a:spcAft>
                          <a:spcPts val="800"/>
                        </a:spcAft>
                      </a:pPr>
                      <a:r>
                        <a:rPr lang="fr-FR" sz="1600" b="1" dirty="0">
                          <a:effectLst/>
                        </a:rPr>
                        <a:t>(3/4 enfants&gt;3h et</a:t>
                      </a:r>
                      <a:endParaRPr lang="fr-FR" sz="1400" b="1" dirty="0">
                        <a:effectLst/>
                      </a:endParaRPr>
                    </a:p>
                    <a:p>
                      <a:pPr algn="ctr">
                        <a:lnSpc>
                          <a:spcPct val="107000"/>
                        </a:lnSpc>
                        <a:spcAft>
                          <a:spcPts val="800"/>
                        </a:spcAft>
                      </a:pPr>
                      <a:r>
                        <a:rPr lang="fr-FR" sz="1600" b="1" dirty="0">
                          <a:effectLst/>
                        </a:rPr>
                        <a:t>1/4 enfants &gt; 7h)</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600" b="1" dirty="0">
                          <a:effectLst/>
                        </a:rPr>
                        <a:t>4h51</a:t>
                      </a:r>
                      <a:endParaRPr lang="fr-FR" sz="1400" b="1" dirty="0">
                        <a:effectLst/>
                      </a:endParaRPr>
                    </a:p>
                    <a:p>
                      <a:pPr algn="ctr">
                        <a:lnSpc>
                          <a:spcPct val="107000"/>
                        </a:lnSpc>
                        <a:spcAft>
                          <a:spcPts val="800"/>
                        </a:spcAft>
                      </a:pPr>
                      <a:r>
                        <a:rPr lang="fr-FR" sz="1600" b="1" dirty="0">
                          <a:effectLst/>
                        </a:rPr>
                        <a:t>(85% adultes &gt; 3h, 40% adultes &gt;7h)</a:t>
                      </a:r>
                      <a:endParaRPr lang="fr-F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8438809"/>
                  </a:ext>
                </a:extLst>
              </a:tr>
            </a:tbl>
          </a:graphicData>
        </a:graphic>
      </p:graphicFrame>
      <p:sp>
        <p:nvSpPr>
          <p:cNvPr id="7" name="ZoneTexte 6">
            <a:extLst>
              <a:ext uri="{FF2B5EF4-FFF2-40B4-BE49-F238E27FC236}">
                <a16:creationId xmlns:a16="http://schemas.microsoft.com/office/drawing/2014/main" id="{826A9110-DD24-F0F5-0C97-67DD176B7C97}"/>
              </a:ext>
            </a:extLst>
          </p:cNvPr>
          <p:cNvSpPr txBox="1"/>
          <p:nvPr/>
        </p:nvSpPr>
        <p:spPr>
          <a:xfrm>
            <a:off x="1008077" y="5242812"/>
            <a:ext cx="10786844" cy="980397"/>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fr-FR" sz="1800" b="1"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fr-FR" sz="18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fr-FR" sz="1200" b="0" i="1"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*Etude IPSOS pour l’Observatoire de la Parentalité et de l’Education au Numérique et l’Union Nationale des Familles 2022.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fr-FR" sz="1200" b="0" i="1"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Liberation Serif"/>
              </a:rPr>
              <a:t>**Anses. 2017. Etude individuelle nationale des consommations alimentaires 3 (INCA 3).</a:t>
            </a:r>
          </a:p>
        </p:txBody>
      </p:sp>
    </p:spTree>
    <p:extLst>
      <p:ext uri="{BB962C8B-B14F-4D97-AF65-F5344CB8AC3E}">
        <p14:creationId xmlns:p14="http://schemas.microsoft.com/office/powerpoint/2010/main" val="2301967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a:extLst>
              <a:ext uri="{FF2B5EF4-FFF2-40B4-BE49-F238E27FC236}">
                <a16:creationId xmlns:a16="http://schemas.microsoft.com/office/drawing/2014/main" id="{53CF30F9-4566-B178-637A-1B3A09A4BD4C}"/>
              </a:ext>
            </a:extLst>
          </p:cNvPr>
          <p:cNvGraphicFramePr>
            <a:graphicFrameLocks noGrp="1"/>
          </p:cNvGraphicFramePr>
          <p:nvPr>
            <p:ph idx="1"/>
          </p:nvPr>
        </p:nvGraphicFramePr>
        <p:xfrm>
          <a:off x="1322578" y="1956279"/>
          <a:ext cx="9546844" cy="2535365"/>
        </p:xfrm>
        <a:graphic>
          <a:graphicData uri="http://schemas.openxmlformats.org/drawingml/2006/table">
            <a:tbl>
              <a:tblPr firstRow="1" firstCol="1" bandRow="1">
                <a:tableStyleId>{5C22544A-7EE6-4342-B048-85BDC9FD1C3A}</a:tableStyleId>
              </a:tblPr>
              <a:tblGrid>
                <a:gridCol w="1156827">
                  <a:extLst>
                    <a:ext uri="{9D8B030D-6E8A-4147-A177-3AD203B41FA5}">
                      <a16:colId xmlns:a16="http://schemas.microsoft.com/office/drawing/2014/main" val="3487010556"/>
                    </a:ext>
                  </a:extLst>
                </a:gridCol>
                <a:gridCol w="848957">
                  <a:extLst>
                    <a:ext uri="{9D8B030D-6E8A-4147-A177-3AD203B41FA5}">
                      <a16:colId xmlns:a16="http://schemas.microsoft.com/office/drawing/2014/main" val="2303728948"/>
                    </a:ext>
                  </a:extLst>
                </a:gridCol>
                <a:gridCol w="618208">
                  <a:extLst>
                    <a:ext uri="{9D8B030D-6E8A-4147-A177-3AD203B41FA5}">
                      <a16:colId xmlns:a16="http://schemas.microsoft.com/office/drawing/2014/main" val="515016362"/>
                    </a:ext>
                  </a:extLst>
                </a:gridCol>
                <a:gridCol w="93980">
                  <a:extLst>
                    <a:ext uri="{9D8B030D-6E8A-4147-A177-3AD203B41FA5}">
                      <a16:colId xmlns:a16="http://schemas.microsoft.com/office/drawing/2014/main" val="2199790959"/>
                    </a:ext>
                  </a:extLst>
                </a:gridCol>
                <a:gridCol w="1224694">
                  <a:extLst>
                    <a:ext uri="{9D8B030D-6E8A-4147-A177-3AD203B41FA5}">
                      <a16:colId xmlns:a16="http://schemas.microsoft.com/office/drawing/2014/main" val="2434961117"/>
                    </a:ext>
                  </a:extLst>
                </a:gridCol>
                <a:gridCol w="93980">
                  <a:extLst>
                    <a:ext uri="{9D8B030D-6E8A-4147-A177-3AD203B41FA5}">
                      <a16:colId xmlns:a16="http://schemas.microsoft.com/office/drawing/2014/main" val="3352726175"/>
                    </a:ext>
                  </a:extLst>
                </a:gridCol>
                <a:gridCol w="1224694">
                  <a:extLst>
                    <a:ext uri="{9D8B030D-6E8A-4147-A177-3AD203B41FA5}">
                      <a16:colId xmlns:a16="http://schemas.microsoft.com/office/drawing/2014/main" val="835456117"/>
                    </a:ext>
                  </a:extLst>
                </a:gridCol>
                <a:gridCol w="1486908">
                  <a:extLst>
                    <a:ext uri="{9D8B030D-6E8A-4147-A177-3AD203B41FA5}">
                      <a16:colId xmlns:a16="http://schemas.microsoft.com/office/drawing/2014/main" val="856207434"/>
                    </a:ext>
                  </a:extLst>
                </a:gridCol>
                <a:gridCol w="1486908">
                  <a:extLst>
                    <a:ext uri="{9D8B030D-6E8A-4147-A177-3AD203B41FA5}">
                      <a16:colId xmlns:a16="http://schemas.microsoft.com/office/drawing/2014/main" val="4202043109"/>
                    </a:ext>
                  </a:extLst>
                </a:gridCol>
                <a:gridCol w="1311688">
                  <a:extLst>
                    <a:ext uri="{9D8B030D-6E8A-4147-A177-3AD203B41FA5}">
                      <a16:colId xmlns:a16="http://schemas.microsoft.com/office/drawing/2014/main" val="4115788188"/>
                    </a:ext>
                  </a:extLst>
                </a:gridCol>
              </a:tblGrid>
              <a:tr h="0">
                <a:tc rowSpan="2" gridSpan="2">
                  <a:txBody>
                    <a:bodyPr/>
                    <a:lstStyle/>
                    <a:p>
                      <a:pPr>
                        <a:lnSpc>
                          <a:spcPct val="107000"/>
                        </a:lnSpc>
                        <a:spcAft>
                          <a:spcPts val="8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hMerge="1">
                  <a:txBody>
                    <a:bodyPr/>
                    <a:lstStyle/>
                    <a:p>
                      <a:endParaRPr lang="fr-FR"/>
                    </a:p>
                  </a:txBody>
                  <a:tcPr/>
                </a:tc>
                <a:tc gridSpan="8">
                  <a:txBody>
                    <a:bodyPr/>
                    <a:lstStyle/>
                    <a:p>
                      <a:pPr algn="ctr">
                        <a:lnSpc>
                          <a:spcPct val="107000"/>
                        </a:lnSpc>
                        <a:spcAft>
                          <a:spcPts val="800"/>
                        </a:spcAft>
                      </a:pPr>
                      <a:r>
                        <a:rPr lang="fr-FR" sz="1100" dirty="0">
                          <a:effectLst/>
                        </a:rPr>
                        <a:t>Tranche d’âge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515429204"/>
                  </a:ext>
                </a:extLst>
              </a:tr>
              <a:tr h="0">
                <a:tc gridSpan="2" vMerge="1">
                  <a:txBody>
                    <a:bodyPr/>
                    <a:lstStyle/>
                    <a:p>
                      <a:endParaRPr lang="fr-FR"/>
                    </a:p>
                  </a:txBody>
                  <a:tcPr/>
                </a:tc>
                <a:tc hMerge="1" vMerge="1">
                  <a:txBody>
                    <a:bodyPr/>
                    <a:lstStyle/>
                    <a:p>
                      <a:endParaRPr lang="fr-FR"/>
                    </a:p>
                  </a:txBody>
                  <a:tcPr/>
                </a:tc>
                <a:tc gridSpan="2">
                  <a:txBody>
                    <a:bodyPr/>
                    <a:lstStyle/>
                    <a:p>
                      <a:pPr algn="ctr">
                        <a:lnSpc>
                          <a:spcPct val="107000"/>
                        </a:lnSpc>
                        <a:spcAft>
                          <a:spcPts val="800"/>
                        </a:spcAft>
                      </a:pPr>
                      <a:r>
                        <a:rPr lang="fr-FR" sz="1100">
                          <a:effectLst/>
                        </a:rPr>
                        <a:t>0-&lt;3 ans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gridSpan="2">
                  <a:txBody>
                    <a:bodyPr/>
                    <a:lstStyle/>
                    <a:p>
                      <a:pPr algn="ctr">
                        <a:lnSpc>
                          <a:spcPct val="107000"/>
                        </a:lnSpc>
                        <a:spcAft>
                          <a:spcPts val="800"/>
                        </a:spcAft>
                      </a:pPr>
                      <a:r>
                        <a:rPr lang="fr-FR" sz="1100">
                          <a:effectLst/>
                        </a:rPr>
                        <a:t>3-&lt;7 ans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a:txBody>
                    <a:bodyPr/>
                    <a:lstStyle/>
                    <a:p>
                      <a:pPr algn="ctr">
                        <a:lnSpc>
                          <a:spcPct val="107000"/>
                        </a:lnSpc>
                        <a:spcAft>
                          <a:spcPts val="800"/>
                        </a:spcAft>
                      </a:pPr>
                      <a:r>
                        <a:rPr lang="fr-FR" sz="1100">
                          <a:effectLst/>
                        </a:rPr>
                        <a:t>7-&lt;11 ans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11-&lt;15 ans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15-&lt;18 ans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18-&lt;65 ans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5337227"/>
                  </a:ext>
                </a:extLst>
              </a:tr>
              <a:tr h="0">
                <a:tc rowSpan="5">
                  <a:txBody>
                    <a:bodyPr/>
                    <a:lstStyle/>
                    <a:p>
                      <a:pPr algn="ctr">
                        <a:lnSpc>
                          <a:spcPct val="107000"/>
                        </a:lnSpc>
                        <a:spcAft>
                          <a:spcPts val="800"/>
                        </a:spcAft>
                      </a:pPr>
                      <a:r>
                        <a:rPr lang="fr-FR" sz="1100">
                          <a:effectLst/>
                        </a:rPr>
                        <a:t>Temps moyen/j par support numérique*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100">
                          <a:effectLst/>
                        </a:rPr>
                        <a:t>smartphone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fr-FR" sz="1100">
                          <a:effectLst/>
                        </a:rPr>
                        <a:t>0h44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gridSpan="2">
                  <a:txBody>
                    <a:bodyPr/>
                    <a:lstStyle/>
                    <a:p>
                      <a:pPr algn="ctr">
                        <a:lnSpc>
                          <a:spcPct val="107000"/>
                        </a:lnSpc>
                        <a:spcAft>
                          <a:spcPts val="800"/>
                        </a:spcAft>
                      </a:pPr>
                      <a:r>
                        <a:rPr lang="fr-FR" sz="1100" dirty="0">
                          <a:effectLst/>
                        </a:rPr>
                        <a:t>0h26</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a:txBody>
                    <a:bodyPr/>
                    <a:lstStyle/>
                    <a:p>
                      <a:pPr algn="ctr">
                        <a:lnSpc>
                          <a:spcPct val="107000"/>
                        </a:lnSpc>
                        <a:spcAft>
                          <a:spcPts val="800"/>
                        </a:spcAft>
                      </a:pPr>
                      <a:r>
                        <a:rPr lang="fr-FR" sz="1100">
                          <a:effectLst/>
                        </a:rPr>
                        <a:t>0h37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2h31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3h51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1025971"/>
                  </a:ext>
                </a:extLst>
              </a:tr>
              <a:tr h="0">
                <a:tc vMerge="1">
                  <a:txBody>
                    <a:bodyPr/>
                    <a:lstStyle/>
                    <a:p>
                      <a:endParaRPr lang="fr-FR"/>
                    </a:p>
                  </a:txBody>
                  <a:tcPr/>
                </a:tc>
                <a:tc>
                  <a:txBody>
                    <a:bodyPr/>
                    <a:lstStyle/>
                    <a:p>
                      <a:pPr>
                        <a:lnSpc>
                          <a:spcPct val="107000"/>
                        </a:lnSpc>
                        <a:spcAft>
                          <a:spcPts val="800"/>
                        </a:spcAft>
                      </a:pPr>
                      <a:r>
                        <a:rPr lang="fr-FR" sz="1100">
                          <a:effectLst/>
                        </a:rPr>
                        <a:t>TV</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fr-FR" sz="1100">
                          <a:effectLst/>
                        </a:rPr>
                        <a:t>1h22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gridSpan="2">
                  <a:txBody>
                    <a:bodyPr/>
                    <a:lstStyle/>
                    <a:p>
                      <a:pPr algn="ctr">
                        <a:lnSpc>
                          <a:spcPct val="107000"/>
                        </a:lnSpc>
                        <a:spcAft>
                          <a:spcPts val="800"/>
                        </a:spcAft>
                      </a:pPr>
                      <a:r>
                        <a:rPr lang="fr-FR" sz="1100">
                          <a:effectLst/>
                        </a:rPr>
                        <a:t>1h38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a:txBody>
                    <a:bodyPr/>
                    <a:lstStyle/>
                    <a:p>
                      <a:pPr algn="ctr">
                        <a:lnSpc>
                          <a:spcPct val="107000"/>
                        </a:lnSpc>
                        <a:spcAft>
                          <a:spcPts val="800"/>
                        </a:spcAft>
                      </a:pPr>
                      <a:r>
                        <a:rPr lang="fr-FR" sz="1100">
                          <a:effectLst/>
                        </a:rPr>
                        <a:t>1h45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1h57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1h51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9155413"/>
                  </a:ext>
                </a:extLst>
              </a:tr>
              <a:tr h="0">
                <a:tc vMerge="1">
                  <a:txBody>
                    <a:bodyPr/>
                    <a:lstStyle/>
                    <a:p>
                      <a:endParaRPr lang="fr-FR"/>
                    </a:p>
                  </a:txBody>
                  <a:tcPr/>
                </a:tc>
                <a:tc>
                  <a:txBody>
                    <a:bodyPr/>
                    <a:lstStyle/>
                    <a:p>
                      <a:pPr>
                        <a:lnSpc>
                          <a:spcPct val="107000"/>
                        </a:lnSpc>
                        <a:spcAft>
                          <a:spcPts val="800"/>
                        </a:spcAft>
                      </a:pPr>
                      <a:r>
                        <a:rPr lang="fr-FR" sz="1100">
                          <a:effectLst/>
                        </a:rPr>
                        <a:t>tablette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fr-FR" sz="1100">
                          <a:effectLst/>
                        </a:rPr>
                        <a:t>0h34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gridSpan="2">
                  <a:txBody>
                    <a:bodyPr/>
                    <a:lstStyle/>
                    <a:p>
                      <a:pPr algn="ctr">
                        <a:lnSpc>
                          <a:spcPct val="107000"/>
                        </a:lnSpc>
                        <a:spcAft>
                          <a:spcPts val="800"/>
                        </a:spcAft>
                      </a:pPr>
                      <a:r>
                        <a:rPr lang="fr-FR" sz="1100">
                          <a:effectLst/>
                        </a:rPr>
                        <a:t>0h45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a:txBody>
                    <a:bodyPr/>
                    <a:lstStyle/>
                    <a:p>
                      <a:pPr algn="ctr">
                        <a:lnSpc>
                          <a:spcPct val="107000"/>
                        </a:lnSpc>
                        <a:spcAft>
                          <a:spcPts val="800"/>
                        </a:spcAft>
                      </a:pPr>
                      <a:r>
                        <a:rPr lang="fr-FR" sz="1100">
                          <a:effectLst/>
                        </a:rPr>
                        <a:t>0h46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1h02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0h56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9928334"/>
                  </a:ext>
                </a:extLst>
              </a:tr>
              <a:tr h="0">
                <a:tc vMerge="1">
                  <a:txBody>
                    <a:bodyPr/>
                    <a:lstStyle/>
                    <a:p>
                      <a:endParaRPr lang="fr-FR"/>
                    </a:p>
                  </a:txBody>
                  <a:tcPr/>
                </a:tc>
                <a:tc>
                  <a:txBody>
                    <a:bodyPr/>
                    <a:lstStyle/>
                    <a:p>
                      <a:pPr>
                        <a:lnSpc>
                          <a:spcPct val="107000"/>
                        </a:lnSpc>
                        <a:spcAft>
                          <a:spcPts val="800"/>
                        </a:spcAft>
                      </a:pPr>
                      <a:r>
                        <a:rPr lang="fr-FR" sz="1100">
                          <a:effectLst/>
                        </a:rPr>
                        <a:t>console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fr-FR" sz="1100">
                          <a:effectLst/>
                        </a:rPr>
                        <a:t>0h14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gridSpan="2">
                  <a:txBody>
                    <a:bodyPr/>
                    <a:lstStyle/>
                    <a:p>
                      <a:pPr algn="ctr">
                        <a:lnSpc>
                          <a:spcPct val="107000"/>
                        </a:lnSpc>
                        <a:spcAft>
                          <a:spcPts val="800"/>
                        </a:spcAft>
                      </a:pPr>
                      <a:r>
                        <a:rPr lang="fr-FR" sz="1100">
                          <a:effectLst/>
                        </a:rPr>
                        <a:t>0h32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a:txBody>
                    <a:bodyPr/>
                    <a:lstStyle/>
                    <a:p>
                      <a:pPr algn="ctr">
                        <a:lnSpc>
                          <a:spcPct val="107000"/>
                        </a:lnSpc>
                        <a:spcAft>
                          <a:spcPts val="800"/>
                        </a:spcAft>
                      </a:pPr>
                      <a:r>
                        <a:rPr lang="fr-FR" sz="1100">
                          <a:effectLst/>
                        </a:rPr>
                        <a:t>1h01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1h28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1h32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7542835"/>
                  </a:ext>
                </a:extLst>
              </a:tr>
              <a:tr h="0">
                <a:tc vMerge="1">
                  <a:txBody>
                    <a:bodyPr/>
                    <a:lstStyle/>
                    <a:p>
                      <a:endParaRPr lang="fr-FR"/>
                    </a:p>
                  </a:txBody>
                  <a:tcPr/>
                </a:tc>
                <a:tc>
                  <a:txBody>
                    <a:bodyPr/>
                    <a:lstStyle/>
                    <a:p>
                      <a:pPr>
                        <a:lnSpc>
                          <a:spcPct val="107000"/>
                        </a:lnSpc>
                        <a:spcAft>
                          <a:spcPts val="800"/>
                        </a:spcAft>
                      </a:pPr>
                      <a:r>
                        <a:rPr lang="fr-FR" sz="1100">
                          <a:effectLst/>
                        </a:rPr>
                        <a:t>ordinateur</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fr-FR" sz="1100">
                          <a:effectLst/>
                        </a:rPr>
                        <a:t>0h17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gridSpan="2">
                  <a:txBody>
                    <a:bodyPr/>
                    <a:lstStyle/>
                    <a:p>
                      <a:pPr algn="ctr">
                        <a:lnSpc>
                          <a:spcPct val="107000"/>
                        </a:lnSpc>
                        <a:spcAft>
                          <a:spcPts val="800"/>
                        </a:spcAft>
                      </a:pPr>
                      <a:r>
                        <a:rPr lang="fr-FR" sz="1100">
                          <a:effectLst/>
                        </a:rPr>
                        <a:t>0h19</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a:txBody>
                    <a:bodyPr/>
                    <a:lstStyle/>
                    <a:p>
                      <a:pPr algn="ctr">
                        <a:lnSpc>
                          <a:spcPct val="107000"/>
                        </a:lnSpc>
                        <a:spcAft>
                          <a:spcPts val="800"/>
                        </a:spcAft>
                      </a:pPr>
                      <a:r>
                        <a:rPr lang="fr-FR" sz="1100">
                          <a:effectLst/>
                        </a:rPr>
                        <a:t>0h33</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1h25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2h08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9777419"/>
                  </a:ext>
                </a:extLst>
              </a:tr>
              <a:tr h="0">
                <a:tc gridSpan="2">
                  <a:txBody>
                    <a:bodyPr/>
                    <a:lstStyle/>
                    <a:p>
                      <a:pPr>
                        <a:lnSpc>
                          <a:spcPct val="107000"/>
                        </a:lnSpc>
                        <a:spcAft>
                          <a:spcPts val="800"/>
                        </a:spcAft>
                      </a:pPr>
                      <a:r>
                        <a:rPr lang="fr-FR" sz="1100">
                          <a:effectLst/>
                        </a:rPr>
                        <a:t>Temps moyen global/j**</a:t>
                      </a:r>
                    </a:p>
                    <a:p>
                      <a:pPr>
                        <a:lnSpc>
                          <a:spcPct val="107000"/>
                        </a:lnSpc>
                        <a:spcAft>
                          <a:spcPts val="800"/>
                        </a:spcAft>
                      </a:pPr>
                      <a:r>
                        <a:rPr lang="fr-FR" sz="1100">
                          <a:effectLst/>
                        </a:rPr>
                        <a:t> </a:t>
                      </a:r>
                    </a:p>
                    <a:p>
                      <a:pPr>
                        <a:lnSpc>
                          <a:spcPct val="107000"/>
                        </a:lnSpc>
                        <a:spcAft>
                          <a:spcPts val="8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gridSpan="2">
                  <a:txBody>
                    <a:bodyPr/>
                    <a:lstStyle/>
                    <a:p>
                      <a:pPr algn="ctr">
                        <a:lnSpc>
                          <a:spcPct val="107000"/>
                        </a:lnSpc>
                        <a:spcAft>
                          <a:spcPts val="80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gridSpan="2">
                  <a:txBody>
                    <a:bodyPr/>
                    <a:lstStyle/>
                    <a:p>
                      <a:pPr algn="ctr">
                        <a:lnSpc>
                          <a:spcPct val="107000"/>
                        </a:lnSpc>
                        <a:spcAft>
                          <a:spcPts val="800"/>
                        </a:spcAft>
                      </a:pPr>
                      <a:r>
                        <a:rPr lang="fr-FR" sz="1200" dirty="0">
                          <a:effectLst/>
                        </a:rPr>
                        <a:t>1h47</a:t>
                      </a:r>
                      <a:endParaRPr lang="fr-FR" sz="1100" dirty="0">
                        <a:effectLst/>
                      </a:endParaRPr>
                    </a:p>
                    <a:p>
                      <a:pPr algn="ctr">
                        <a:lnSpc>
                          <a:spcPct val="107000"/>
                        </a:lnSpc>
                        <a:spcAft>
                          <a:spcPts val="800"/>
                        </a:spcAft>
                      </a:pPr>
                      <a:r>
                        <a:rPr lang="fr-FR" sz="1200" dirty="0">
                          <a:effectLst/>
                        </a:rPr>
                        <a:t>(1/4 enfants &gt; 3h)</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a:txBody>
                    <a:bodyPr/>
                    <a:lstStyle/>
                    <a:p>
                      <a:pPr algn="ctr">
                        <a:lnSpc>
                          <a:spcPct val="107000"/>
                        </a:lnSpc>
                        <a:spcAft>
                          <a:spcPts val="800"/>
                        </a:spcAft>
                      </a:pPr>
                      <a:r>
                        <a:rPr lang="fr-FR" sz="1200" dirty="0">
                          <a:effectLst/>
                        </a:rPr>
                        <a:t>2h28</a:t>
                      </a:r>
                      <a:endParaRPr lang="fr-FR" sz="1100" dirty="0">
                        <a:effectLst/>
                      </a:endParaRPr>
                    </a:p>
                    <a:p>
                      <a:pPr algn="ctr">
                        <a:lnSpc>
                          <a:spcPct val="107000"/>
                        </a:lnSpc>
                        <a:spcAft>
                          <a:spcPts val="800"/>
                        </a:spcAft>
                      </a:pPr>
                      <a:r>
                        <a:rPr lang="fr-FR" sz="1200" dirty="0">
                          <a:effectLst/>
                        </a:rPr>
                        <a:t>(1/3 enfants &gt; 3h)</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200">
                          <a:effectLst/>
                        </a:rPr>
                        <a:t>3h38</a:t>
                      </a:r>
                      <a:endParaRPr lang="fr-FR" sz="1100">
                        <a:effectLst/>
                      </a:endParaRPr>
                    </a:p>
                    <a:p>
                      <a:pPr algn="ctr">
                        <a:lnSpc>
                          <a:spcPct val="107000"/>
                        </a:lnSpc>
                        <a:spcAft>
                          <a:spcPts val="800"/>
                        </a:spcAft>
                      </a:pPr>
                      <a:r>
                        <a:rPr lang="fr-FR" sz="1200">
                          <a:effectLst/>
                        </a:rPr>
                        <a:t>(1/2 enfants&gt; 3h)</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200">
                          <a:effectLst/>
                        </a:rPr>
                        <a:t>4h50</a:t>
                      </a:r>
                      <a:endParaRPr lang="fr-FR" sz="1100">
                        <a:effectLst/>
                      </a:endParaRPr>
                    </a:p>
                    <a:p>
                      <a:pPr algn="ctr">
                        <a:lnSpc>
                          <a:spcPct val="107000"/>
                        </a:lnSpc>
                        <a:spcAft>
                          <a:spcPts val="800"/>
                        </a:spcAft>
                      </a:pPr>
                      <a:r>
                        <a:rPr lang="fr-FR" sz="1200">
                          <a:effectLst/>
                        </a:rPr>
                        <a:t>(3/4 enfants&gt;3h et</a:t>
                      </a:r>
                      <a:endParaRPr lang="fr-FR" sz="1100">
                        <a:effectLst/>
                      </a:endParaRPr>
                    </a:p>
                    <a:p>
                      <a:pPr algn="ctr">
                        <a:lnSpc>
                          <a:spcPct val="107000"/>
                        </a:lnSpc>
                        <a:spcAft>
                          <a:spcPts val="800"/>
                        </a:spcAft>
                      </a:pPr>
                      <a:r>
                        <a:rPr lang="fr-FR" sz="1200">
                          <a:effectLst/>
                        </a:rPr>
                        <a:t>1/4 enfants &gt; 7h)</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200">
                          <a:effectLst/>
                        </a:rPr>
                        <a:t>4h51</a:t>
                      </a:r>
                      <a:endParaRPr lang="fr-FR" sz="1100">
                        <a:effectLst/>
                      </a:endParaRPr>
                    </a:p>
                    <a:p>
                      <a:pPr algn="ctr">
                        <a:lnSpc>
                          <a:spcPct val="107000"/>
                        </a:lnSpc>
                        <a:spcAft>
                          <a:spcPts val="800"/>
                        </a:spcAft>
                      </a:pPr>
                      <a:r>
                        <a:rPr lang="fr-FR" sz="1200">
                          <a:effectLst/>
                        </a:rPr>
                        <a:t>(85% adultes &gt; 3h, 40% adultes &gt;7h)</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6166201"/>
                  </a:ext>
                </a:extLst>
              </a:tr>
              <a:tr h="0">
                <a:tc gridSpan="2">
                  <a:txBody>
                    <a:bodyPr/>
                    <a:lstStyle/>
                    <a:p>
                      <a:pPr>
                        <a:lnSpc>
                          <a:spcPct val="107000"/>
                        </a:lnSpc>
                        <a:spcAft>
                          <a:spcPts val="800"/>
                        </a:spcAft>
                      </a:pPr>
                      <a:r>
                        <a:rPr lang="fr-FR" sz="1100" dirty="0">
                          <a:solidFill>
                            <a:srgbClr val="C00000"/>
                          </a:solidFill>
                          <a:effectLst/>
                        </a:rPr>
                        <a:t> </a:t>
                      </a:r>
                      <a:endParaRPr lang="fr-FR" sz="1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hMerge="1">
                  <a:txBody>
                    <a:bodyPr/>
                    <a:lstStyle/>
                    <a:p>
                      <a:endParaRPr lang="fr-FR"/>
                    </a:p>
                  </a:txBody>
                  <a:tcPr/>
                </a:tc>
                <a:tc>
                  <a:txBody>
                    <a:bodyPr/>
                    <a:lstStyle/>
                    <a:p>
                      <a:pPr algn="ctr">
                        <a:lnSpc>
                          <a:spcPct val="107000"/>
                        </a:lnSpc>
                        <a:spcAft>
                          <a:spcPts val="800"/>
                        </a:spcAft>
                      </a:pPr>
                      <a:r>
                        <a:rPr lang="fr-FR" sz="1100" dirty="0">
                          <a:solidFill>
                            <a:srgbClr val="C00000"/>
                          </a:solidFill>
                          <a:effectLst/>
                        </a:rPr>
                        <a:t>0&lt;-2 ans</a:t>
                      </a:r>
                      <a:endParaRPr lang="fr-FR" sz="1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gridSpan="2">
                  <a:txBody>
                    <a:bodyPr/>
                    <a:lstStyle/>
                    <a:p>
                      <a:pPr algn="ctr">
                        <a:lnSpc>
                          <a:spcPct val="107000"/>
                        </a:lnSpc>
                        <a:spcAft>
                          <a:spcPts val="800"/>
                        </a:spcAft>
                      </a:pPr>
                      <a:r>
                        <a:rPr lang="fr-FR" sz="1100" dirty="0">
                          <a:solidFill>
                            <a:srgbClr val="C00000"/>
                          </a:solidFill>
                          <a:effectLst/>
                        </a:rPr>
                        <a:t>2-&lt;5ans</a:t>
                      </a:r>
                      <a:endParaRPr lang="fr-FR" sz="1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hMerge="1">
                  <a:txBody>
                    <a:bodyPr/>
                    <a:lstStyle/>
                    <a:p>
                      <a:endParaRPr lang="fr-FR"/>
                    </a:p>
                  </a:txBody>
                  <a:tcPr/>
                </a:tc>
                <a:tc gridSpan="4">
                  <a:txBody>
                    <a:bodyPr/>
                    <a:lstStyle/>
                    <a:p>
                      <a:pPr algn="ctr">
                        <a:lnSpc>
                          <a:spcPct val="107000"/>
                        </a:lnSpc>
                        <a:spcAft>
                          <a:spcPts val="800"/>
                        </a:spcAft>
                      </a:pPr>
                      <a:r>
                        <a:rPr lang="fr-FR" sz="1100" dirty="0">
                          <a:solidFill>
                            <a:srgbClr val="C00000"/>
                          </a:solidFill>
                          <a:effectLst/>
                        </a:rPr>
                        <a:t>5-&lt;18 ans</a:t>
                      </a:r>
                      <a:endParaRPr lang="fr-FR" sz="1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a:lnSpc>
                          <a:spcPct val="107000"/>
                        </a:lnSpc>
                        <a:spcAft>
                          <a:spcPts val="800"/>
                        </a:spcAft>
                      </a:pPr>
                      <a:r>
                        <a:rPr lang="fr-FR" sz="1200">
                          <a:solidFill>
                            <a:srgbClr val="C00000"/>
                          </a:solidFill>
                          <a:effectLst/>
                        </a:rPr>
                        <a:t> </a:t>
                      </a:r>
                      <a:endParaRPr lang="fr-FR" sz="110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extLst>
                  <a:ext uri="{0D108BD9-81ED-4DB2-BD59-A6C34878D82A}">
                    <a16:rowId xmlns:a16="http://schemas.microsoft.com/office/drawing/2014/main" val="878138837"/>
                  </a:ext>
                </a:extLst>
              </a:tr>
              <a:tr h="0">
                <a:tc gridSpan="2">
                  <a:txBody>
                    <a:bodyPr/>
                    <a:lstStyle/>
                    <a:p>
                      <a:pPr>
                        <a:lnSpc>
                          <a:spcPct val="107000"/>
                        </a:lnSpc>
                        <a:spcAft>
                          <a:spcPts val="800"/>
                        </a:spcAft>
                      </a:pPr>
                      <a:r>
                        <a:rPr lang="fr-FR" sz="1100" dirty="0">
                          <a:solidFill>
                            <a:srgbClr val="C00000"/>
                          </a:solidFill>
                          <a:effectLst/>
                        </a:rPr>
                        <a:t>Recommandations temps d’écran/jour AAP</a:t>
                      </a:r>
                      <a:r>
                        <a:rPr lang="fr-FR" sz="1200" dirty="0">
                          <a:solidFill>
                            <a:srgbClr val="C00000"/>
                          </a:solidFill>
                          <a:effectLst/>
                        </a:rPr>
                        <a:t>***</a:t>
                      </a:r>
                      <a:r>
                        <a:rPr lang="fr-FR" sz="1100" dirty="0">
                          <a:solidFill>
                            <a:srgbClr val="C00000"/>
                          </a:solidFill>
                          <a:effectLst/>
                        </a:rPr>
                        <a:t> OMS</a:t>
                      </a:r>
                      <a:r>
                        <a:rPr lang="fr-FR" sz="1200" dirty="0">
                          <a:solidFill>
                            <a:srgbClr val="C00000"/>
                          </a:solidFill>
                          <a:effectLst/>
                        </a:rPr>
                        <a:t>****</a:t>
                      </a:r>
                      <a:endParaRPr lang="fr-FR" sz="1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hMerge="1">
                  <a:txBody>
                    <a:bodyPr/>
                    <a:lstStyle/>
                    <a:p>
                      <a:endParaRPr lang="fr-FR"/>
                    </a:p>
                  </a:txBody>
                  <a:tcPr/>
                </a:tc>
                <a:tc>
                  <a:txBody>
                    <a:bodyPr/>
                    <a:lstStyle/>
                    <a:p>
                      <a:pPr algn="ctr">
                        <a:lnSpc>
                          <a:spcPct val="107000"/>
                        </a:lnSpc>
                        <a:spcAft>
                          <a:spcPts val="800"/>
                        </a:spcAft>
                      </a:pPr>
                      <a:r>
                        <a:rPr lang="fr-FR" sz="1100" dirty="0">
                          <a:solidFill>
                            <a:srgbClr val="C00000"/>
                          </a:solidFill>
                          <a:effectLst/>
                        </a:rPr>
                        <a:t>Pas d’écran</a:t>
                      </a:r>
                      <a:endParaRPr lang="fr-FR" sz="1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gridSpan="2">
                  <a:txBody>
                    <a:bodyPr/>
                    <a:lstStyle/>
                    <a:p>
                      <a:pPr algn="ctr">
                        <a:lnSpc>
                          <a:spcPct val="107000"/>
                        </a:lnSpc>
                        <a:spcAft>
                          <a:spcPts val="800"/>
                        </a:spcAft>
                      </a:pPr>
                      <a:r>
                        <a:rPr lang="fr-FR" sz="1100" dirty="0">
                          <a:solidFill>
                            <a:srgbClr val="C00000"/>
                          </a:solidFill>
                          <a:effectLst/>
                        </a:rPr>
                        <a:t>Moins de 1 heure</a:t>
                      </a:r>
                      <a:endParaRPr lang="fr-FR" sz="1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hMerge="1">
                  <a:txBody>
                    <a:bodyPr/>
                    <a:lstStyle/>
                    <a:p>
                      <a:endParaRPr lang="fr-FR"/>
                    </a:p>
                  </a:txBody>
                  <a:tcPr/>
                </a:tc>
                <a:tc gridSpan="4">
                  <a:txBody>
                    <a:bodyPr/>
                    <a:lstStyle/>
                    <a:p>
                      <a:pPr algn="ctr">
                        <a:lnSpc>
                          <a:spcPct val="107000"/>
                        </a:lnSpc>
                        <a:spcAft>
                          <a:spcPts val="800"/>
                        </a:spcAft>
                      </a:pPr>
                      <a:r>
                        <a:rPr lang="fr-FR" sz="1100" dirty="0">
                          <a:solidFill>
                            <a:srgbClr val="C00000"/>
                          </a:solidFill>
                          <a:effectLst/>
                        </a:rPr>
                        <a:t>Moins de 1 heure-1h30</a:t>
                      </a:r>
                      <a:endParaRPr lang="fr-FR" sz="1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a:lnSpc>
                          <a:spcPct val="107000"/>
                        </a:lnSpc>
                        <a:spcAft>
                          <a:spcPts val="800"/>
                        </a:spcAft>
                      </a:pPr>
                      <a:r>
                        <a:rPr lang="fr-FR" sz="1200" dirty="0">
                          <a:solidFill>
                            <a:srgbClr val="C00000"/>
                          </a:solidFill>
                          <a:effectLst/>
                        </a:rPr>
                        <a:t> </a:t>
                      </a:r>
                      <a:endParaRPr lang="fr-FR" sz="1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extLst>
                  <a:ext uri="{0D108BD9-81ED-4DB2-BD59-A6C34878D82A}">
                    <a16:rowId xmlns:a16="http://schemas.microsoft.com/office/drawing/2014/main" val="3741087078"/>
                  </a:ext>
                </a:extLst>
              </a:tr>
            </a:tbl>
          </a:graphicData>
        </a:graphic>
      </p:graphicFrame>
      <p:sp>
        <p:nvSpPr>
          <p:cNvPr id="3" name="ZoneTexte 2">
            <a:extLst>
              <a:ext uri="{FF2B5EF4-FFF2-40B4-BE49-F238E27FC236}">
                <a16:creationId xmlns:a16="http://schemas.microsoft.com/office/drawing/2014/main" id="{44E646F6-3233-3F17-17E5-4FFA91170F1E}"/>
              </a:ext>
            </a:extLst>
          </p:cNvPr>
          <p:cNvSpPr txBox="1"/>
          <p:nvPr/>
        </p:nvSpPr>
        <p:spPr>
          <a:xfrm>
            <a:off x="333849" y="4654953"/>
            <a:ext cx="11702641" cy="1976054"/>
          </a:xfrm>
          <a:prstGeom prst="rect">
            <a:avLst/>
          </a:prstGeom>
          <a:noFill/>
        </p:spPr>
        <p:txBody>
          <a:bodyPr wrap="square" rtlCol="0">
            <a:spAutoFit/>
          </a:bodyPr>
          <a:lstStyle/>
          <a:p>
            <a:pPr>
              <a:lnSpc>
                <a:spcPct val="107000"/>
              </a:lnSpc>
              <a:spcAft>
                <a:spcPts val="800"/>
              </a:spcAft>
            </a:pPr>
            <a:r>
              <a:rPr lang="fr-FR" sz="1800" b="1" i="1" dirty="0">
                <a:solidFill>
                  <a:srgbClr val="1E37B2"/>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800" dirty="0">
              <a:solidFill>
                <a:srgbClr val="1E37B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*Etude IPSOS pour l’Observatoire de la Parentalité et de l’Education au Numérique et l’Union Nationale des Familles 2022. </a:t>
            </a:r>
          </a:p>
          <a:p>
            <a:pPr>
              <a:lnSpc>
                <a:spcPct val="107000"/>
              </a:lnSpc>
              <a:spcAft>
                <a:spcPts val="800"/>
              </a:spcAft>
            </a:pPr>
            <a:r>
              <a:rPr lang="fr-FR" sz="1200" i="1" dirty="0">
                <a:solidFill>
                  <a:srgbClr val="002060"/>
                </a:solidFill>
                <a:effectLst/>
                <a:latin typeface="Calibri" panose="020F0502020204030204" pitchFamily="34" charset="0"/>
                <a:ea typeface="Calibri" panose="020F0502020204030204" pitchFamily="34" charset="0"/>
                <a:cs typeface="Liberation Serif"/>
              </a:rPr>
              <a:t>**Anses. 2017. Etude individuelle nationale des consommations alimentaires 3 (INCA 3).</a:t>
            </a:r>
          </a:p>
          <a:p>
            <a:pPr>
              <a:lnSpc>
                <a:spcPct val="107000"/>
              </a:lnSpc>
              <a:spcAft>
                <a:spcPts val="800"/>
              </a:spcAft>
            </a:pPr>
            <a:r>
              <a:rPr lang="fr-FR"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***Reid </a:t>
            </a:r>
            <a:r>
              <a:rPr lang="fr-FR" sz="12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Chassiakos</a:t>
            </a:r>
            <a:r>
              <a:rPr lang="fr-FR"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YL, </a:t>
            </a:r>
            <a:r>
              <a:rPr lang="fr-FR" sz="12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Radesky</a:t>
            </a:r>
            <a:r>
              <a:rPr lang="fr-FR"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J, </a:t>
            </a:r>
            <a:r>
              <a:rPr lang="fr-FR" sz="12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Christakis</a:t>
            </a:r>
            <a:r>
              <a:rPr lang="fr-FR"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 Moreno MA, Cross C; COUNCIL ON COMMUNICATIONS AND MEDIA. </a:t>
            </a:r>
            <a:r>
              <a:rPr lang="fr-FR" sz="12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Children</a:t>
            </a:r>
            <a:r>
              <a:rPr lang="fr-FR"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Adolescents and Digital Media. </a:t>
            </a:r>
            <a:r>
              <a:rPr lang="fr-FR" sz="12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Pediatrics</a:t>
            </a:r>
            <a:r>
              <a:rPr lang="fr-FR"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2016 Nov;138(5).</a:t>
            </a:r>
          </a:p>
          <a:p>
            <a:pPr>
              <a:lnSpc>
                <a:spcPct val="107000"/>
              </a:lnSpc>
              <a:spcAft>
                <a:spcPts val="800"/>
              </a:spcAft>
            </a:pPr>
            <a:r>
              <a:rPr lang="fr-FR"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****L’OMS publie les premières lignes directrices sur les interventions de santé numérique. Communiqué de presse. Avril 2019. https://www.who.int/fr/news/item/17-04-2019-who-releases-first-guideline-on-digital-health-interventions</a:t>
            </a:r>
          </a:p>
        </p:txBody>
      </p:sp>
      <p:sp>
        <p:nvSpPr>
          <p:cNvPr id="4" name="ZoneTexte 3">
            <a:extLst>
              <a:ext uri="{FF2B5EF4-FFF2-40B4-BE49-F238E27FC236}">
                <a16:creationId xmlns:a16="http://schemas.microsoft.com/office/drawing/2014/main" id="{20F60AE6-14D6-3E70-2965-B406F6A20902}"/>
              </a:ext>
            </a:extLst>
          </p:cNvPr>
          <p:cNvSpPr txBox="1"/>
          <p:nvPr/>
        </p:nvSpPr>
        <p:spPr>
          <a:xfrm>
            <a:off x="333849" y="92778"/>
            <a:ext cx="11621776" cy="1225464"/>
          </a:xfrm>
          <a:prstGeom prst="rect">
            <a:avLst/>
          </a:prstGeom>
          <a:noFill/>
        </p:spPr>
        <p:txBody>
          <a:bodyPr wrap="square" rtlCol="0">
            <a:spAutoFit/>
          </a:bodyPr>
          <a:lstStyle/>
          <a:p>
            <a:pPr algn="ctr">
              <a:lnSpc>
                <a:spcPct val="107000"/>
              </a:lnSpc>
              <a:spcAft>
                <a:spcPts val="800"/>
              </a:spcAft>
            </a:pPr>
            <a:r>
              <a:rPr lang="fr-FR" sz="3200" dirty="0">
                <a:solidFill>
                  <a:srgbClr val="1E37B2"/>
                </a:solidFill>
                <a:effectLst/>
                <a:latin typeface="+mj-lt"/>
                <a:ea typeface="Calibri" panose="020F0502020204030204" pitchFamily="34" charset="0"/>
                <a:cs typeface="Times New Roman" panose="02020603050405020304" pitchFamily="18" charset="0"/>
              </a:rPr>
              <a:t>Temps d’écran par outil et global en France</a:t>
            </a:r>
          </a:p>
          <a:p>
            <a:pPr algn="ctr">
              <a:lnSpc>
                <a:spcPct val="107000"/>
              </a:lnSpc>
              <a:spcAft>
                <a:spcPts val="800"/>
              </a:spcAft>
            </a:pPr>
            <a:r>
              <a:rPr lang="fr-FR" sz="3200" i="1" dirty="0">
                <a:solidFill>
                  <a:srgbClr val="1E37B2"/>
                </a:solidFill>
                <a:effectLst/>
                <a:latin typeface="+mj-lt"/>
                <a:ea typeface="Calibri" panose="020F0502020204030204" pitchFamily="34" charset="0"/>
                <a:cs typeface="Times New Roman" panose="02020603050405020304" pitchFamily="18" charset="0"/>
              </a:rPr>
              <a:t>Observations et Recommandations </a:t>
            </a:r>
          </a:p>
        </p:txBody>
      </p:sp>
    </p:spTree>
    <p:extLst>
      <p:ext uri="{BB962C8B-B14F-4D97-AF65-F5344CB8AC3E}">
        <p14:creationId xmlns:p14="http://schemas.microsoft.com/office/powerpoint/2010/main" val="2783849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A78F85-99BC-FD31-EE2E-E9F96E62F476}"/>
              </a:ext>
            </a:extLst>
          </p:cNvPr>
          <p:cNvSpPr>
            <a:spLocks noGrp="1"/>
          </p:cNvSpPr>
          <p:nvPr>
            <p:ph type="title"/>
          </p:nvPr>
        </p:nvSpPr>
        <p:spPr>
          <a:xfrm>
            <a:off x="838200" y="288633"/>
            <a:ext cx="10515600" cy="1325563"/>
          </a:xfrm>
        </p:spPr>
        <p:txBody>
          <a:bodyPr>
            <a:normAutofit/>
          </a:bodyPr>
          <a:lstStyle/>
          <a:p>
            <a:pPr algn="ctr"/>
            <a:r>
              <a:rPr lang="fr-FR" sz="3600" dirty="0">
                <a:solidFill>
                  <a:srgbClr val="1E37B2"/>
                </a:solidFill>
              </a:rPr>
              <a:t>Maladies cardio-vasculaires et écrans</a:t>
            </a:r>
            <a:br>
              <a:rPr lang="fr-FR" sz="3600" dirty="0">
                <a:solidFill>
                  <a:srgbClr val="1E37B2"/>
                </a:solidFill>
              </a:rPr>
            </a:br>
            <a:r>
              <a:rPr lang="fr-FR" sz="3200" i="1" dirty="0">
                <a:solidFill>
                  <a:srgbClr val="1E37B2"/>
                </a:solidFill>
              </a:rPr>
              <a:t>Syndrome métabolique: surpoids, obésité, diabète, HTA</a:t>
            </a:r>
            <a:endParaRPr lang="fr-FR" sz="3600" i="1" dirty="0">
              <a:solidFill>
                <a:srgbClr val="1E37B2"/>
              </a:solidFill>
            </a:endParaRPr>
          </a:p>
        </p:txBody>
      </p:sp>
      <p:sp>
        <p:nvSpPr>
          <p:cNvPr id="3" name="Espace réservé du contenu 2">
            <a:extLst>
              <a:ext uri="{FF2B5EF4-FFF2-40B4-BE49-F238E27FC236}">
                <a16:creationId xmlns:a16="http://schemas.microsoft.com/office/drawing/2014/main" id="{1F777DC0-3CB6-1171-3F6D-E3B1AA9A13D4}"/>
              </a:ext>
            </a:extLst>
          </p:cNvPr>
          <p:cNvSpPr>
            <a:spLocks noGrp="1"/>
          </p:cNvSpPr>
          <p:nvPr>
            <p:ph idx="1"/>
          </p:nvPr>
        </p:nvSpPr>
        <p:spPr>
          <a:xfrm>
            <a:off x="838200" y="1465522"/>
            <a:ext cx="10515600" cy="5289841"/>
          </a:xfrm>
        </p:spPr>
        <p:txBody>
          <a:bodyPr>
            <a:normAutofit/>
          </a:bodyPr>
          <a:lstStyle/>
          <a:p>
            <a:pPr>
              <a:lnSpc>
                <a:spcPct val="120000"/>
              </a:lnSpc>
            </a:pPr>
            <a:r>
              <a:rPr lang="fr-FR" sz="1600" dirty="0">
                <a:solidFill>
                  <a:srgbClr val="002060"/>
                </a:solidFill>
              </a:rPr>
              <a:t>Surpoids ou obésité </a:t>
            </a:r>
            <a:r>
              <a:rPr lang="fr-FR" sz="1400" i="1" dirty="0">
                <a:solidFill>
                  <a:srgbClr val="002060"/>
                </a:solidFill>
              </a:rPr>
              <a:t>(OMS 2015)</a:t>
            </a:r>
            <a:endParaRPr lang="fr-FR" sz="1600" i="1" dirty="0">
              <a:solidFill>
                <a:srgbClr val="002060"/>
              </a:solidFill>
            </a:endParaRPr>
          </a:p>
          <a:p>
            <a:pPr lvl="1">
              <a:lnSpc>
                <a:spcPct val="120000"/>
              </a:lnSpc>
            </a:pPr>
            <a:r>
              <a:rPr lang="fr-FR" sz="1400" dirty="0">
                <a:solidFill>
                  <a:srgbClr val="002060"/>
                </a:solidFill>
              </a:rPr>
              <a:t>Enfants:  16-18% des 6-17 ans </a:t>
            </a:r>
          </a:p>
          <a:p>
            <a:pPr lvl="1">
              <a:lnSpc>
                <a:spcPct val="120000"/>
              </a:lnSpc>
            </a:pPr>
            <a:r>
              <a:rPr lang="fr-FR" sz="1400" dirty="0">
                <a:solidFill>
                  <a:srgbClr val="002060"/>
                </a:solidFill>
              </a:rPr>
              <a:t>Adultes: 54% des hommes, 44% femmes</a:t>
            </a:r>
          </a:p>
          <a:p>
            <a:pPr>
              <a:lnSpc>
                <a:spcPct val="120000"/>
              </a:lnSpc>
            </a:pPr>
            <a:r>
              <a:rPr lang="fr-FR" sz="1600" dirty="0">
                <a:solidFill>
                  <a:srgbClr val="002060"/>
                </a:solidFill>
              </a:rPr>
              <a:t>Obésité </a:t>
            </a:r>
            <a:r>
              <a:rPr lang="fr-FR" sz="1400" i="1" dirty="0">
                <a:solidFill>
                  <a:srgbClr val="002060"/>
                </a:solidFill>
              </a:rPr>
              <a:t>(OMS, 2015)</a:t>
            </a:r>
            <a:endParaRPr lang="fr-FR" sz="1600" i="1" dirty="0">
              <a:solidFill>
                <a:srgbClr val="002060"/>
              </a:solidFill>
            </a:endParaRPr>
          </a:p>
          <a:p>
            <a:pPr lvl="1">
              <a:lnSpc>
                <a:spcPct val="120000"/>
              </a:lnSpc>
            </a:pPr>
            <a:r>
              <a:rPr lang="fr-FR" sz="1400" dirty="0">
                <a:solidFill>
                  <a:srgbClr val="002060"/>
                </a:solidFill>
              </a:rPr>
              <a:t>Adulte: 17% des Français, 13% pop mondiale</a:t>
            </a:r>
          </a:p>
          <a:p>
            <a:pPr lvl="1">
              <a:lnSpc>
                <a:spcPct val="120000"/>
              </a:lnSpc>
            </a:pPr>
            <a:r>
              <a:rPr lang="fr-FR" sz="1400" dirty="0">
                <a:solidFill>
                  <a:srgbClr val="002060"/>
                </a:solidFill>
              </a:rPr>
              <a:t>Epidémie d’obésité pédiatrique: nombre d’enfants et d’adolescents obèses multiplié par plus de dix dans le monde entre 1975 et 2016, passant de 11 millions à 124 millions</a:t>
            </a:r>
          </a:p>
          <a:p>
            <a:pPr>
              <a:lnSpc>
                <a:spcPct val="120000"/>
              </a:lnSpc>
            </a:pPr>
            <a:r>
              <a:rPr lang="fr-FR" sz="1600" dirty="0">
                <a:solidFill>
                  <a:srgbClr val="002060"/>
                </a:solidFill>
              </a:rPr>
              <a:t>En France, 20% des repas devant TV: diminution de la sensation de satiété, augmentation des quantités ingérées, au profit des aliments HFSS </a:t>
            </a:r>
            <a:r>
              <a:rPr lang="fr-FR" sz="1400" i="1" dirty="0">
                <a:solidFill>
                  <a:srgbClr val="002060"/>
                </a:solidFill>
              </a:rPr>
              <a:t>(Courbet et Fourquet-Courbet, Obésité, 2019)</a:t>
            </a:r>
          </a:p>
          <a:p>
            <a:pPr>
              <a:lnSpc>
                <a:spcPct val="120000"/>
              </a:lnSpc>
            </a:pPr>
            <a:r>
              <a:rPr lang="fr-FR" sz="1600" dirty="0">
                <a:solidFill>
                  <a:srgbClr val="002060"/>
                </a:solidFill>
              </a:rPr>
              <a:t>Manger son déjeuner devant un écran est associé à un grignotage dans l’après-midi </a:t>
            </a:r>
            <a:r>
              <a:rPr lang="fr-FR" sz="1400" i="1" dirty="0">
                <a:solidFill>
                  <a:srgbClr val="002060"/>
                </a:solidFill>
              </a:rPr>
              <a:t>(</a:t>
            </a:r>
            <a:r>
              <a:rPr lang="en-GB" sz="14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Higgs et Woodward, Appetite, 2009)</a:t>
            </a:r>
            <a:endParaRPr lang="fr-FR" sz="1400" i="1" dirty="0">
              <a:solidFill>
                <a:srgbClr val="002060"/>
              </a:solidFill>
            </a:endParaRPr>
          </a:p>
          <a:p>
            <a:pPr>
              <a:lnSpc>
                <a:spcPct val="120000"/>
              </a:lnSpc>
            </a:pPr>
            <a:r>
              <a:rPr lang="fr-FR" sz="1600" dirty="0">
                <a:solidFill>
                  <a:srgbClr val="002060"/>
                </a:solidFill>
              </a:rPr>
              <a:t>Activité statique, sédentaire: faibles dépenses caloriques </a:t>
            </a:r>
            <a:r>
              <a:rPr lang="fr-FR" sz="1400" i="1" dirty="0">
                <a:solidFill>
                  <a:srgbClr val="002060"/>
                </a:solidFill>
              </a:rPr>
              <a:t>(</a:t>
            </a:r>
            <a:r>
              <a:rPr lang="pt-BR" sz="1400" i="1" dirty="0">
                <a:solidFill>
                  <a:srgbClr val="002060"/>
                </a:solidFill>
              </a:rPr>
              <a:t>Lanningham-Foster, Pediatrics, 2006)</a:t>
            </a:r>
          </a:p>
          <a:p>
            <a:pPr>
              <a:lnSpc>
                <a:spcPct val="120000"/>
              </a:lnSpc>
            </a:pPr>
            <a:r>
              <a:rPr lang="fr-FR" sz="1600" dirty="0">
                <a:solidFill>
                  <a:srgbClr val="002060"/>
                </a:solidFill>
              </a:rPr>
              <a:t>Temps élevé devant un écran corrélé à diminution des activités physiques de niveau modéré ou élevé </a:t>
            </a:r>
            <a:r>
              <a:rPr lang="fr-FR" sz="1400" i="1" dirty="0">
                <a:solidFill>
                  <a:srgbClr val="002060"/>
                </a:solidFill>
              </a:rPr>
              <a:t>(</a:t>
            </a:r>
            <a:r>
              <a:rPr lang="pt-BR" sz="1400" i="1" dirty="0">
                <a:solidFill>
                  <a:srgbClr val="002060"/>
                </a:solidFill>
              </a:rPr>
              <a:t>Maher, Acta Paediatr, 2012)</a:t>
            </a:r>
            <a:endParaRPr lang="fr-FR" sz="1400" i="1" dirty="0">
              <a:solidFill>
                <a:srgbClr val="002060"/>
              </a:solidFill>
            </a:endParaRPr>
          </a:p>
          <a:p>
            <a:pPr>
              <a:lnSpc>
                <a:spcPct val="120000"/>
              </a:lnSpc>
            </a:pPr>
            <a:r>
              <a:rPr lang="fr-FR" sz="1600" dirty="0">
                <a:solidFill>
                  <a:srgbClr val="002060"/>
                </a:solidFill>
              </a:rPr>
              <a:t>Dette de sommeil, favorise ingestion de calories, et d’aliments HFSS et FDRCV indépendant</a:t>
            </a:r>
          </a:p>
          <a:p>
            <a:endParaRPr lang="fr-FR" sz="1600" dirty="0">
              <a:solidFill>
                <a:srgbClr val="002060"/>
              </a:solidFill>
            </a:endParaRPr>
          </a:p>
        </p:txBody>
      </p:sp>
    </p:spTree>
    <p:extLst>
      <p:ext uri="{BB962C8B-B14F-4D97-AF65-F5344CB8AC3E}">
        <p14:creationId xmlns:p14="http://schemas.microsoft.com/office/powerpoint/2010/main" val="3565857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38C377-CA46-4547-8BBC-7B6837275F37}"/>
              </a:ext>
            </a:extLst>
          </p:cNvPr>
          <p:cNvSpPr>
            <a:spLocks noGrp="1"/>
          </p:cNvSpPr>
          <p:nvPr>
            <p:ph type="title"/>
          </p:nvPr>
        </p:nvSpPr>
        <p:spPr/>
        <p:txBody>
          <a:bodyPr>
            <a:normAutofit/>
          </a:bodyPr>
          <a:lstStyle/>
          <a:p>
            <a:pPr algn="ctr"/>
            <a:r>
              <a:rPr lang="fr-FR" sz="3600" dirty="0">
                <a:solidFill>
                  <a:srgbClr val="1E37B2"/>
                </a:solidFill>
              </a:rPr>
              <a:t>Ecrans et publicité: aliments HFSS</a:t>
            </a:r>
          </a:p>
        </p:txBody>
      </p:sp>
      <p:sp>
        <p:nvSpPr>
          <p:cNvPr id="3" name="Espace réservé du contenu 2">
            <a:extLst>
              <a:ext uri="{FF2B5EF4-FFF2-40B4-BE49-F238E27FC236}">
                <a16:creationId xmlns:a16="http://schemas.microsoft.com/office/drawing/2014/main" id="{DFAEC6DF-4075-0B3C-482D-9466421B478E}"/>
              </a:ext>
            </a:extLst>
          </p:cNvPr>
          <p:cNvSpPr>
            <a:spLocks noGrp="1"/>
          </p:cNvSpPr>
          <p:nvPr>
            <p:ph idx="1"/>
          </p:nvPr>
        </p:nvSpPr>
        <p:spPr/>
        <p:txBody>
          <a:bodyPr>
            <a:normAutofit fontScale="62500" lnSpcReduction="20000"/>
          </a:bodyPr>
          <a:lstStyle/>
          <a:p>
            <a:pPr>
              <a:lnSpc>
                <a:spcPct val="120000"/>
              </a:lnSpc>
            </a:pPr>
            <a:r>
              <a:rPr lang="fr-FR" dirty="0">
                <a:solidFill>
                  <a:srgbClr val="002060"/>
                </a:solidFill>
              </a:rPr>
              <a:t>Publicité pour les aliments HFSS: très efficace à tout âge!  Mais particulièrement chez l’enfant</a:t>
            </a:r>
          </a:p>
          <a:p>
            <a:pPr>
              <a:lnSpc>
                <a:spcPct val="120000"/>
              </a:lnSpc>
            </a:pPr>
            <a:r>
              <a:rPr lang="fr-FR" dirty="0">
                <a:solidFill>
                  <a:srgbClr val="002060"/>
                </a:solidFill>
              </a:rPr>
              <a:t>Favorise, la consommation immédiate des produits présentés, influence les habitudes alimentaires présentes et futures, incite les enfants à des comportements de « harcèlement » </a:t>
            </a:r>
            <a:r>
              <a:rPr lang="en-US" dirty="0">
                <a:solidFill>
                  <a:srgbClr val="002060"/>
                </a:solidFill>
              </a:rPr>
              <a:t> </a:t>
            </a:r>
            <a:r>
              <a:rPr lang="en-US" sz="2600" i="1" dirty="0">
                <a:solidFill>
                  <a:srgbClr val="002060"/>
                </a:solidFill>
              </a:rPr>
              <a:t>(Mc </a:t>
            </a:r>
            <a:r>
              <a:rPr lang="en-US" sz="2600" i="1" dirty="0" err="1">
                <a:solidFill>
                  <a:srgbClr val="002060"/>
                </a:solidFill>
              </a:rPr>
              <a:t>Carthy</a:t>
            </a:r>
            <a:r>
              <a:rPr lang="en-US" sz="2600" i="1" dirty="0">
                <a:solidFill>
                  <a:srgbClr val="002060"/>
                </a:solidFill>
              </a:rPr>
              <a:t> et al, </a:t>
            </a:r>
            <a:r>
              <a:rPr lang="en-US" sz="2600" i="1" dirty="0" err="1">
                <a:solidFill>
                  <a:srgbClr val="002060"/>
                </a:solidFill>
              </a:rPr>
              <a:t>Obes</a:t>
            </a:r>
            <a:r>
              <a:rPr lang="en-US" sz="2600" i="1" dirty="0">
                <a:solidFill>
                  <a:srgbClr val="002060"/>
                </a:solidFill>
              </a:rPr>
              <a:t> Rev, 2022)</a:t>
            </a:r>
            <a:r>
              <a:rPr lang="fr-FR" sz="2600" i="1" dirty="0">
                <a:solidFill>
                  <a:srgbClr val="002060"/>
                </a:solidFill>
              </a:rPr>
              <a:t> </a:t>
            </a:r>
            <a:endParaRPr lang="fr-FR" i="1" dirty="0">
              <a:solidFill>
                <a:srgbClr val="002060"/>
              </a:solidFill>
            </a:endParaRPr>
          </a:p>
          <a:p>
            <a:pPr>
              <a:lnSpc>
                <a:spcPct val="120000"/>
              </a:lnSpc>
            </a:pPr>
            <a:r>
              <a:rPr lang="fr-FR" dirty="0">
                <a:solidFill>
                  <a:srgbClr val="002060"/>
                </a:solidFill>
              </a:rPr>
              <a:t>Favorise ainsi: hypertension artérielle, diabète, maladies cardio-vasculaires.</a:t>
            </a:r>
          </a:p>
          <a:p>
            <a:pPr>
              <a:lnSpc>
                <a:spcPct val="120000"/>
              </a:lnSpc>
            </a:pPr>
            <a:r>
              <a:rPr lang="fr-FR" dirty="0">
                <a:solidFill>
                  <a:srgbClr val="002060"/>
                </a:solidFill>
              </a:rPr>
              <a:t>En 2010: 12 recommandations par l’OMS incitant les pays à règlementer ce secteur. </a:t>
            </a:r>
          </a:p>
          <a:p>
            <a:pPr>
              <a:lnSpc>
                <a:spcPct val="120000"/>
              </a:lnSpc>
            </a:pPr>
            <a:r>
              <a:rPr lang="fr-FR" dirty="0">
                <a:solidFill>
                  <a:srgbClr val="002060"/>
                </a:solidFill>
              </a:rPr>
              <a:t>En France, </a:t>
            </a:r>
          </a:p>
          <a:p>
            <a:pPr lvl="1">
              <a:lnSpc>
                <a:spcPct val="120000"/>
              </a:lnSpc>
            </a:pPr>
            <a:r>
              <a:rPr lang="fr-FR" dirty="0">
                <a:solidFill>
                  <a:srgbClr val="002060"/>
                </a:solidFill>
              </a:rPr>
              <a:t>2004: insertion de messages de santé dans les annonces pour ces aliments nocifs pour la santé, et en </a:t>
            </a:r>
          </a:p>
          <a:p>
            <a:pPr lvl="1">
              <a:lnSpc>
                <a:spcPct val="120000"/>
              </a:lnSpc>
            </a:pPr>
            <a:r>
              <a:rPr lang="fr-FR" dirty="0">
                <a:solidFill>
                  <a:srgbClr val="002060"/>
                </a:solidFill>
              </a:rPr>
              <a:t>2018: loi interdisant la publicité pendant les programmes destinés aux enfants de moins de 12 ans… uniquement sur les chaînes publiques de télévision! Qui sont au mieux 5èmes au palmarès des audiences infantiles… </a:t>
            </a:r>
          </a:p>
          <a:p>
            <a:pPr>
              <a:lnSpc>
                <a:spcPct val="120000"/>
              </a:lnSpc>
            </a:pPr>
            <a:r>
              <a:rPr lang="fr-FR" dirty="0">
                <a:solidFill>
                  <a:srgbClr val="002060"/>
                </a:solidFill>
              </a:rPr>
              <a:t>Supports publicitaires diversifiés : TV, chaines YouTube, jeux vidéo et </a:t>
            </a:r>
            <a:r>
              <a:rPr lang="fr-FR" dirty="0" err="1">
                <a:solidFill>
                  <a:srgbClr val="002060"/>
                </a:solidFill>
              </a:rPr>
              <a:t>advergames</a:t>
            </a:r>
            <a:r>
              <a:rPr lang="fr-FR" dirty="0">
                <a:solidFill>
                  <a:srgbClr val="002060"/>
                </a:solidFill>
              </a:rPr>
              <a:t>, influenceurs sur Instagram et autres réseaux sociaux, utilisation de l’enfant comme « ambassadeur » de la marque. etc. </a:t>
            </a:r>
          </a:p>
        </p:txBody>
      </p:sp>
    </p:spTree>
    <p:extLst>
      <p:ext uri="{BB962C8B-B14F-4D97-AF65-F5344CB8AC3E}">
        <p14:creationId xmlns:p14="http://schemas.microsoft.com/office/powerpoint/2010/main" val="300356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80A62C-13E3-E8B8-E9EB-8087B3FB8F31}"/>
              </a:ext>
            </a:extLst>
          </p:cNvPr>
          <p:cNvSpPr>
            <a:spLocks noGrp="1"/>
          </p:cNvSpPr>
          <p:nvPr>
            <p:ph type="title"/>
          </p:nvPr>
        </p:nvSpPr>
        <p:spPr/>
        <p:txBody>
          <a:bodyPr>
            <a:normAutofit/>
          </a:bodyPr>
          <a:lstStyle/>
          <a:p>
            <a:pPr algn="ctr"/>
            <a:r>
              <a:rPr lang="fr-FR" sz="3600" dirty="0">
                <a:solidFill>
                  <a:srgbClr val="1E37B2"/>
                </a:solidFill>
              </a:rPr>
              <a:t>Comportement sous influence: la publicité</a:t>
            </a:r>
          </a:p>
        </p:txBody>
      </p:sp>
      <p:sp>
        <p:nvSpPr>
          <p:cNvPr id="3" name="Espace réservé du contenu 2">
            <a:extLst>
              <a:ext uri="{FF2B5EF4-FFF2-40B4-BE49-F238E27FC236}">
                <a16:creationId xmlns:a16="http://schemas.microsoft.com/office/drawing/2014/main" id="{734C8CDD-010D-CF83-332C-39740A986383}"/>
              </a:ext>
            </a:extLst>
          </p:cNvPr>
          <p:cNvSpPr>
            <a:spLocks noGrp="1"/>
          </p:cNvSpPr>
          <p:nvPr>
            <p:ph idx="1"/>
          </p:nvPr>
        </p:nvSpPr>
        <p:spPr/>
        <p:txBody>
          <a:bodyPr>
            <a:normAutofit fontScale="92500" lnSpcReduction="20000"/>
          </a:bodyPr>
          <a:lstStyle/>
          <a:p>
            <a:pPr>
              <a:lnSpc>
                <a:spcPct val="120000"/>
              </a:lnSpc>
            </a:pPr>
            <a:r>
              <a:rPr lang="fr-FR" sz="2000" dirty="0">
                <a:solidFill>
                  <a:srgbClr val="002060"/>
                </a:solidFill>
              </a:rPr>
              <a:t>Tabac, exposition au tabac via films augmente l’initiation au tabagisme chez les</a:t>
            </a:r>
            <a:r>
              <a:rPr lang="fr-FR" sz="2100" dirty="0">
                <a:solidFill>
                  <a:srgbClr val="002060"/>
                </a:solidFill>
              </a:rPr>
              <a:t> jeunes </a:t>
            </a:r>
            <a:r>
              <a:rPr lang="fr-FR" sz="1600" i="1" dirty="0">
                <a:solidFill>
                  <a:srgbClr val="002060"/>
                </a:solidFill>
              </a:rPr>
              <a:t>(</a:t>
            </a:r>
            <a:r>
              <a:rPr lang="en-US" sz="1600" i="1" dirty="0">
                <a:solidFill>
                  <a:srgbClr val="002060"/>
                </a:solidFill>
                <a:latin typeface="Calibri" panose="020F0502020204030204" pitchFamily="34" charset="0"/>
                <a:ea typeface="Calibri" panose="020F0502020204030204" pitchFamily="34" charset="0"/>
                <a:cs typeface="Liberation Serif"/>
              </a:rPr>
              <a:t>WHO. 2015. Smoke-free movies: from evidence to action, 3rd edition).</a:t>
            </a:r>
            <a:endParaRPr lang="fr-FR" sz="1900" i="1" dirty="0">
              <a:solidFill>
                <a:srgbClr val="002060"/>
              </a:solidFill>
            </a:endParaRPr>
          </a:p>
          <a:p>
            <a:pPr lvl="1">
              <a:lnSpc>
                <a:spcPct val="120000"/>
              </a:lnSpc>
            </a:pPr>
            <a:r>
              <a:rPr lang="fr-FR" sz="1600" dirty="0">
                <a:solidFill>
                  <a:srgbClr val="002060"/>
                </a:solidFill>
              </a:rPr>
              <a:t>79% des séries destinées au 15-24 ans en streaming Netflix </a:t>
            </a:r>
            <a:r>
              <a:rPr lang="fr-FR" sz="1500" dirty="0">
                <a:solidFill>
                  <a:srgbClr val="002060"/>
                </a:solidFill>
              </a:rPr>
              <a:t>ou </a:t>
            </a:r>
            <a:r>
              <a:rPr lang="fr-FR" sz="1500" dirty="0" err="1">
                <a:solidFill>
                  <a:srgbClr val="002060"/>
                </a:solidFill>
              </a:rPr>
              <a:t>Hulu</a:t>
            </a:r>
            <a:r>
              <a:rPr lang="fr-FR" sz="1500" dirty="0">
                <a:solidFill>
                  <a:srgbClr val="002060"/>
                </a:solidFill>
              </a:rPr>
              <a:t> </a:t>
            </a:r>
            <a:r>
              <a:rPr lang="fr-FR" sz="1300" i="1" dirty="0">
                <a:solidFill>
                  <a:srgbClr val="002060"/>
                </a:solidFill>
              </a:rPr>
              <a:t>(Truth Initiative, 2018)</a:t>
            </a:r>
          </a:p>
          <a:p>
            <a:pPr lvl="1">
              <a:lnSpc>
                <a:spcPct val="120000"/>
              </a:lnSpc>
            </a:pPr>
            <a:r>
              <a:rPr lang="fr-FR" sz="1600" dirty="0">
                <a:solidFill>
                  <a:srgbClr val="002060"/>
                </a:solidFill>
              </a:rPr>
              <a:t>75 % des épisodes des 5 séries les plus populaires Netflix Amazone Prime </a:t>
            </a:r>
            <a:r>
              <a:rPr lang="fr-FR" sz="1300" i="1" dirty="0">
                <a:solidFill>
                  <a:srgbClr val="002060"/>
                </a:solidFill>
              </a:rPr>
              <a:t>(</a:t>
            </a:r>
            <a:r>
              <a:rPr lang="en-US" sz="13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Barker et al, BMJ Open, 2019 </a:t>
            </a:r>
            <a:r>
              <a:rPr lang="fr-FR" sz="1300" i="1" dirty="0">
                <a:solidFill>
                  <a:srgbClr val="002060"/>
                </a:solidFill>
              </a:rPr>
              <a:t>)</a:t>
            </a:r>
          </a:p>
          <a:p>
            <a:pPr lvl="1">
              <a:lnSpc>
                <a:spcPct val="120000"/>
              </a:lnSpc>
            </a:pPr>
            <a:r>
              <a:rPr lang="fr-FR" sz="1600" dirty="0">
                <a:solidFill>
                  <a:srgbClr val="002060"/>
                </a:solidFill>
              </a:rPr>
              <a:t>E-cigarettes et publicité déguisée+++ </a:t>
            </a:r>
            <a:r>
              <a:rPr lang="fr-FR" sz="1300" i="1" dirty="0">
                <a:solidFill>
                  <a:srgbClr val="002060"/>
                </a:solidFill>
              </a:rPr>
              <a:t>(</a:t>
            </a:r>
            <a:r>
              <a:rPr lang="en-US" sz="1300" i="1" dirty="0" err="1">
                <a:solidFill>
                  <a:srgbClr val="002060"/>
                </a:solidFill>
              </a:rPr>
              <a:t>Lyu</a:t>
            </a:r>
            <a:r>
              <a:rPr lang="en-US" sz="1300" i="1" dirty="0">
                <a:solidFill>
                  <a:srgbClr val="002060"/>
                </a:solidFill>
              </a:rPr>
              <a:t> et al, Int J Environ Res Public Health, 2022; </a:t>
            </a:r>
            <a:r>
              <a:rPr lang="en-US" sz="1300" i="1" dirty="0" err="1">
                <a:solidFill>
                  <a:srgbClr val="002060"/>
                </a:solidFill>
              </a:rPr>
              <a:t>Mantey</a:t>
            </a:r>
            <a:r>
              <a:rPr lang="en-US" sz="1300" i="1" dirty="0">
                <a:solidFill>
                  <a:srgbClr val="002060"/>
                </a:solidFill>
              </a:rPr>
              <a:t> et al, J </a:t>
            </a:r>
            <a:r>
              <a:rPr lang="en-US" sz="1300" i="1" dirty="0" err="1">
                <a:solidFill>
                  <a:srgbClr val="002060"/>
                </a:solidFill>
              </a:rPr>
              <a:t>Adolesc</a:t>
            </a:r>
            <a:r>
              <a:rPr lang="en-US" sz="1300" i="1" dirty="0">
                <a:solidFill>
                  <a:srgbClr val="002060"/>
                </a:solidFill>
              </a:rPr>
              <a:t> Health, 2016). </a:t>
            </a:r>
            <a:endParaRPr lang="fr-FR" sz="1700" i="1" dirty="0">
              <a:solidFill>
                <a:srgbClr val="002060"/>
              </a:solidFill>
            </a:endParaRPr>
          </a:p>
          <a:p>
            <a:pPr>
              <a:lnSpc>
                <a:spcPct val="120000"/>
              </a:lnSpc>
            </a:pPr>
            <a:r>
              <a:rPr lang="en-US" sz="20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Alcool</a:t>
            </a:r>
            <a:r>
              <a:rPr lang="en-US"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même</a:t>
            </a:r>
            <a:r>
              <a:rPr lang="en-US"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en-US" sz="20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constat</a:t>
            </a:r>
            <a:r>
              <a:rPr lang="en-US"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p>
          <a:p>
            <a:pPr lvl="1">
              <a:lnSpc>
                <a:spcPct val="120000"/>
              </a:lnSpc>
            </a:pPr>
            <a:r>
              <a:rPr lang="fr-FR" sz="1600" dirty="0">
                <a:solidFill>
                  <a:srgbClr val="002060"/>
                </a:solidFill>
                <a:latin typeface="Calibri" panose="020F0502020204030204" pitchFamily="34" charset="0"/>
                <a:ea typeface="Calibri" panose="020F0502020204030204" pitchFamily="34" charset="0"/>
                <a:cs typeface="Times New Roman" panose="02020603050405020304" pitchFamily="18" charset="0"/>
              </a:rPr>
              <a:t>E</a:t>
            </a:r>
            <a:r>
              <a:rPr lang="fr-FR"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ntrée plus précoce dans la consommation, d’autant plus que le visionnage se fait entre amis </a:t>
            </a:r>
            <a:r>
              <a:rPr lang="fr-FR" sz="13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t>
            </a:r>
            <a:r>
              <a:rPr lang="en-US" sz="13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Jackson et al, Alcohol Clin Exp Res, 2018) </a:t>
            </a:r>
            <a:endParaRPr lang="fr-FR" sz="13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20000"/>
              </a:lnSpc>
            </a:pPr>
            <a:r>
              <a:rPr lang="en-US" sz="17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Barker et al</a:t>
            </a:r>
            <a:r>
              <a:rPr lang="en-US" sz="16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94% des </a:t>
            </a:r>
            <a:r>
              <a:rPr lang="fr-FR" sz="1600" dirty="0">
                <a:solidFill>
                  <a:srgbClr val="002060"/>
                </a:solidFill>
                <a:latin typeface="Calibri" panose="020F0502020204030204" pitchFamily="34" charset="0"/>
                <a:ea typeface="Calibri" panose="020F0502020204030204" pitchFamily="34" charset="0"/>
                <a:cs typeface="Times New Roman" panose="02020603050405020304" pitchFamily="18" charset="0"/>
              </a:rPr>
              <a:t>épisodes sont concernés, 70% image positive ou neutre</a:t>
            </a:r>
            <a:endParaRPr lang="fr-FR" sz="1600" dirty="0">
              <a:solidFill>
                <a:srgbClr val="002060"/>
              </a:solidFill>
            </a:endParaRPr>
          </a:p>
          <a:p>
            <a:pPr>
              <a:lnSpc>
                <a:spcPct val="120000"/>
              </a:lnSpc>
            </a:pPr>
            <a:r>
              <a:rPr lang="fr-FR" sz="2000" dirty="0">
                <a:solidFill>
                  <a:srgbClr val="002060"/>
                </a:solidFill>
              </a:rPr>
              <a:t>Sexualité: </a:t>
            </a:r>
          </a:p>
          <a:p>
            <a:pPr lvl="1">
              <a:lnSpc>
                <a:spcPct val="120000"/>
              </a:lnSpc>
            </a:pPr>
            <a:r>
              <a:rPr lang="fr-FR" sz="1600" dirty="0">
                <a:solidFill>
                  <a:srgbClr val="002060"/>
                </a:solidFill>
              </a:rPr>
              <a:t>1/3 à 1/2 enfants de l’école primaire exposés à du porno durant le primaire, 100% pour les collégiens </a:t>
            </a:r>
            <a:r>
              <a:rPr lang="fr-FR" sz="1300" i="1" dirty="0">
                <a:solidFill>
                  <a:srgbClr val="002060"/>
                </a:solidFill>
              </a:rPr>
              <a:t>(Rapport Sénat Porno : l’enfer du décor, 2022; </a:t>
            </a:r>
            <a:r>
              <a:rPr lang="fr-FR" sz="1300" i="1" dirty="0" err="1">
                <a:solidFill>
                  <a:srgbClr val="002060"/>
                </a:solidFill>
              </a:rPr>
              <a:t>OpinionWay</a:t>
            </a:r>
            <a:r>
              <a:rPr lang="fr-FR" sz="1300" i="1" dirty="0">
                <a:solidFill>
                  <a:srgbClr val="002060"/>
                </a:solidFill>
              </a:rPr>
              <a:t> et 20 Minutes, 2018). </a:t>
            </a:r>
            <a:endParaRPr lang="fr-FR" sz="1700" i="1" dirty="0">
              <a:solidFill>
                <a:srgbClr val="002060"/>
              </a:solidFill>
            </a:endParaRPr>
          </a:p>
          <a:p>
            <a:pPr lvl="1">
              <a:lnSpc>
                <a:spcPct val="120000"/>
              </a:lnSpc>
            </a:pPr>
            <a:r>
              <a:rPr lang="fr-FR" sz="1600" dirty="0" err="1">
                <a:solidFill>
                  <a:srgbClr val="002060"/>
                </a:solidFill>
              </a:rPr>
              <a:t>Ifop</a:t>
            </a:r>
            <a:r>
              <a:rPr lang="fr-FR" sz="1600" dirty="0">
                <a:solidFill>
                  <a:srgbClr val="002060"/>
                </a:solidFill>
              </a:rPr>
              <a:t>: 63% des garçons et 37 % des filles de 15 ans </a:t>
            </a:r>
            <a:r>
              <a:rPr lang="fr-FR" sz="1300" i="1" dirty="0">
                <a:solidFill>
                  <a:srgbClr val="002060"/>
                </a:solidFill>
              </a:rPr>
              <a:t>(</a:t>
            </a:r>
            <a:r>
              <a:rPr lang="fr-FR" sz="1300" i="1" dirty="0" err="1">
                <a:solidFill>
                  <a:srgbClr val="002060"/>
                </a:solidFill>
              </a:rPr>
              <a:t>Ifop</a:t>
            </a:r>
            <a:r>
              <a:rPr lang="fr-FR" sz="1300" i="1" dirty="0">
                <a:solidFill>
                  <a:srgbClr val="002060"/>
                </a:solidFill>
              </a:rPr>
              <a:t> et OPEN, 2017)</a:t>
            </a:r>
          </a:p>
          <a:p>
            <a:pPr>
              <a:lnSpc>
                <a:spcPct val="120000"/>
              </a:lnSpc>
            </a:pPr>
            <a:r>
              <a:rPr lang="fr-FR" sz="2000" dirty="0">
                <a:solidFill>
                  <a:srgbClr val="002060"/>
                </a:solidFill>
              </a:rPr>
              <a:t>Violence </a:t>
            </a:r>
            <a:r>
              <a:rPr lang="fr-FR" sz="1600" i="1" dirty="0">
                <a:solidFill>
                  <a:srgbClr val="002060"/>
                </a:solidFill>
              </a:rPr>
              <a:t>(</a:t>
            </a:r>
            <a:r>
              <a:rPr lang="en-US" sz="1600" i="1" dirty="0">
                <a:solidFill>
                  <a:srgbClr val="002060"/>
                </a:solidFill>
                <a:effectLst/>
                <a:latin typeface="Calibri" panose="020F0502020204030204" pitchFamily="34" charset="0"/>
                <a:ea typeface="Calibri" panose="020F0502020204030204" pitchFamily="34" charset="0"/>
                <a:cs typeface="Liberation Serif"/>
              </a:rPr>
              <a:t>Anderson et al, Pediatrics, 2017)</a:t>
            </a:r>
            <a:endParaRPr lang="fr-FR" sz="1600" i="1" dirty="0">
              <a:solidFill>
                <a:srgbClr val="002060"/>
              </a:solidFill>
            </a:endParaRPr>
          </a:p>
        </p:txBody>
      </p:sp>
    </p:spTree>
    <p:extLst>
      <p:ext uri="{BB962C8B-B14F-4D97-AF65-F5344CB8AC3E}">
        <p14:creationId xmlns:p14="http://schemas.microsoft.com/office/powerpoint/2010/main" val="20257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80A62C-13E3-E8B8-E9EB-8087B3FB8F31}"/>
              </a:ext>
            </a:extLst>
          </p:cNvPr>
          <p:cNvSpPr>
            <a:spLocks noGrp="1"/>
          </p:cNvSpPr>
          <p:nvPr>
            <p:ph type="title"/>
          </p:nvPr>
        </p:nvSpPr>
        <p:spPr/>
        <p:txBody>
          <a:bodyPr>
            <a:normAutofit/>
          </a:bodyPr>
          <a:lstStyle/>
          <a:p>
            <a:pPr algn="ctr"/>
            <a:r>
              <a:rPr lang="fr-FR" sz="3600" dirty="0">
                <a:solidFill>
                  <a:srgbClr val="1E37B2"/>
                </a:solidFill>
              </a:rPr>
              <a:t>Œil et écrans</a:t>
            </a:r>
          </a:p>
        </p:txBody>
      </p:sp>
      <p:sp>
        <p:nvSpPr>
          <p:cNvPr id="3" name="Espace réservé du contenu 2">
            <a:extLst>
              <a:ext uri="{FF2B5EF4-FFF2-40B4-BE49-F238E27FC236}">
                <a16:creationId xmlns:a16="http://schemas.microsoft.com/office/drawing/2014/main" id="{734C8CDD-010D-CF83-332C-39740A986383}"/>
              </a:ext>
            </a:extLst>
          </p:cNvPr>
          <p:cNvSpPr>
            <a:spLocks noGrp="1"/>
          </p:cNvSpPr>
          <p:nvPr>
            <p:ph idx="1"/>
          </p:nvPr>
        </p:nvSpPr>
        <p:spPr/>
        <p:txBody>
          <a:bodyPr>
            <a:normAutofit/>
          </a:bodyPr>
          <a:lstStyle/>
          <a:p>
            <a:pPr>
              <a:lnSpc>
                <a:spcPct val="100000"/>
              </a:lnSpc>
            </a:pPr>
            <a:r>
              <a:rPr lang="fr-FR" sz="2400" dirty="0">
                <a:solidFill>
                  <a:srgbClr val="002060"/>
                </a:solidFill>
              </a:rPr>
              <a:t>Ecrans: principale source d’exposition à la lumière artificielle le soir,</a:t>
            </a:r>
          </a:p>
          <a:p>
            <a:pPr lvl="1">
              <a:lnSpc>
                <a:spcPct val="100000"/>
              </a:lnSpc>
            </a:pPr>
            <a:r>
              <a:rPr lang="fr-FR" sz="2000" dirty="0">
                <a:solidFill>
                  <a:srgbClr val="002060"/>
                </a:solidFill>
              </a:rPr>
              <a:t>Toxicité rétinienne de la lumière bleue, rôle protecteur de la lumière rouge </a:t>
            </a:r>
            <a:r>
              <a:rPr lang="fr-FR" sz="1600" i="1" dirty="0">
                <a:solidFill>
                  <a:srgbClr val="002060"/>
                </a:solidFill>
              </a:rPr>
              <a:t>(</a:t>
            </a:r>
            <a:r>
              <a:rPr lang="en-US" sz="1600" i="1" dirty="0" err="1">
                <a:solidFill>
                  <a:srgbClr val="002060"/>
                </a:solidFill>
                <a:effectLst/>
                <a:latin typeface="Calibri" panose="020F0502020204030204" pitchFamily="34" charset="0"/>
                <a:ea typeface="Yu Mincho" panose="02020400000000000000" pitchFamily="18" charset="-128"/>
                <a:cs typeface="Calibri" panose="020F0502020204030204" pitchFamily="34" charset="0"/>
              </a:rPr>
              <a:t>Jaadane</a:t>
            </a:r>
            <a:r>
              <a:rPr lang="en-US" sz="1600" i="1" dirty="0">
                <a:solidFill>
                  <a:srgbClr val="002060"/>
                </a:solidFill>
                <a:latin typeface="Calibri" panose="020F0502020204030204" pitchFamily="34" charset="0"/>
                <a:ea typeface="Yu Mincho" panose="02020400000000000000" pitchFamily="18" charset="-128"/>
                <a:cs typeface="Calibri" panose="020F0502020204030204" pitchFamily="34" charset="0"/>
              </a:rPr>
              <a:t> et al, </a:t>
            </a:r>
            <a:r>
              <a:rPr lang="en-US" sz="1600" i="1" dirty="0">
                <a:solidFill>
                  <a:srgbClr val="002060"/>
                </a:solidFill>
                <a:effectLst/>
                <a:latin typeface="Calibri" panose="020F0502020204030204" pitchFamily="34" charset="0"/>
                <a:ea typeface="Yu Mincho" panose="02020400000000000000" pitchFamily="18" charset="-128"/>
                <a:cs typeface="Calibri" panose="020F0502020204030204" pitchFamily="34" charset="0"/>
              </a:rPr>
              <a:t>Free Radical Biology and Medicine, 2015; </a:t>
            </a:r>
            <a:r>
              <a:rPr lang="en-US" sz="1600" i="1" dirty="0" err="1">
                <a:solidFill>
                  <a:srgbClr val="002060"/>
                </a:solidFill>
                <a:effectLst/>
                <a:latin typeface="Calibri" panose="020F0502020204030204" pitchFamily="34" charset="0"/>
                <a:ea typeface="Yu Mincho" panose="02020400000000000000" pitchFamily="18" charset="-128"/>
                <a:cs typeface="Calibri" panose="020F0502020204030204" pitchFamily="34" charset="0"/>
              </a:rPr>
              <a:t>Eells</a:t>
            </a:r>
            <a:r>
              <a:rPr lang="en-US" sz="1600" i="1" dirty="0">
                <a:solidFill>
                  <a:srgbClr val="002060"/>
                </a:solidFill>
                <a:effectLst/>
                <a:latin typeface="Calibri" panose="020F0502020204030204" pitchFamily="34" charset="0"/>
                <a:ea typeface="Yu Mincho" panose="02020400000000000000" pitchFamily="18" charset="-128"/>
                <a:cs typeface="Calibri" panose="020F0502020204030204" pitchFamily="34" charset="0"/>
              </a:rPr>
              <a:t>, Adv Exp Med Biol, 2016).</a:t>
            </a:r>
          </a:p>
          <a:p>
            <a:pPr lvl="1">
              <a:lnSpc>
                <a:spcPct val="100000"/>
              </a:lnSpc>
            </a:pPr>
            <a:r>
              <a:rPr lang="fr-FR" sz="2000" dirty="0">
                <a:solidFill>
                  <a:srgbClr val="002060"/>
                </a:solidFill>
              </a:rPr>
              <a:t>Toxicité plus importante la nuit? Chez le rat…</a:t>
            </a:r>
            <a:r>
              <a:rPr lang="fr-FR" sz="1600" i="1" dirty="0">
                <a:solidFill>
                  <a:srgbClr val="002060"/>
                </a:solidFill>
              </a:rPr>
              <a:t>(</a:t>
            </a:r>
            <a:r>
              <a:rPr lang="en-US" sz="1600" i="1" dirty="0" err="1">
                <a:solidFill>
                  <a:srgbClr val="002060"/>
                </a:solidFill>
                <a:latin typeface="Calibri" panose="020F0502020204030204" pitchFamily="34" charset="0"/>
                <a:ea typeface="Yu Mincho" panose="02020400000000000000" pitchFamily="18" charset="-128"/>
                <a:cs typeface="Calibri" panose="020F0502020204030204" pitchFamily="34" charset="0"/>
              </a:rPr>
              <a:t>Organisciak</a:t>
            </a:r>
            <a:r>
              <a:rPr lang="en-US" sz="1600" i="1" dirty="0">
                <a:solidFill>
                  <a:srgbClr val="002060"/>
                </a:solidFill>
                <a:latin typeface="Calibri" panose="020F0502020204030204" pitchFamily="34" charset="0"/>
                <a:ea typeface="Yu Mincho" panose="02020400000000000000" pitchFamily="18" charset="-128"/>
                <a:cs typeface="Calibri" panose="020F0502020204030204" pitchFamily="34" charset="0"/>
              </a:rPr>
              <a:t> et al, Invest </a:t>
            </a:r>
            <a:r>
              <a:rPr lang="en-US" sz="1600" i="1" dirty="0" err="1">
                <a:solidFill>
                  <a:srgbClr val="002060"/>
                </a:solidFill>
                <a:latin typeface="Calibri" panose="020F0502020204030204" pitchFamily="34" charset="0"/>
                <a:ea typeface="Yu Mincho" panose="02020400000000000000" pitchFamily="18" charset="-128"/>
                <a:cs typeface="Calibri" panose="020F0502020204030204" pitchFamily="34" charset="0"/>
              </a:rPr>
              <a:t>Ophthalmol</a:t>
            </a:r>
            <a:r>
              <a:rPr lang="en-US" sz="1600" i="1" dirty="0">
                <a:solidFill>
                  <a:srgbClr val="002060"/>
                </a:solidFill>
                <a:latin typeface="Calibri" panose="020F0502020204030204" pitchFamily="34" charset="0"/>
                <a:ea typeface="Yu Mincho" panose="02020400000000000000" pitchFamily="18" charset="-128"/>
                <a:cs typeface="Calibri" panose="020F0502020204030204" pitchFamily="34" charset="0"/>
              </a:rPr>
              <a:t> Vis Sci, 2000)</a:t>
            </a:r>
            <a:endParaRPr lang="fr-FR" sz="1600" i="1" dirty="0">
              <a:solidFill>
                <a:srgbClr val="002060"/>
              </a:solidFill>
            </a:endParaRPr>
          </a:p>
          <a:p>
            <a:pPr lvl="1">
              <a:lnSpc>
                <a:spcPct val="100000"/>
              </a:lnSpc>
            </a:pPr>
            <a:r>
              <a:rPr lang="fr-FR" sz="2000" dirty="0">
                <a:solidFill>
                  <a:srgbClr val="002060"/>
                </a:solidFill>
              </a:rPr>
              <a:t>Se combine à éclairage artificiel</a:t>
            </a:r>
          </a:p>
          <a:p>
            <a:pPr>
              <a:lnSpc>
                <a:spcPct val="100000"/>
              </a:lnSpc>
            </a:pPr>
            <a:r>
              <a:rPr lang="fr-FR" sz="2400" dirty="0">
                <a:solidFill>
                  <a:srgbClr val="002060"/>
                </a:solidFill>
              </a:rPr>
              <a:t>Myopie</a:t>
            </a:r>
          </a:p>
          <a:p>
            <a:pPr lvl="1">
              <a:lnSpc>
                <a:spcPct val="100000"/>
              </a:lnSpc>
            </a:pPr>
            <a:r>
              <a:rPr lang="fr-FR" sz="2000" dirty="0">
                <a:solidFill>
                  <a:srgbClr val="002060"/>
                </a:solidFill>
              </a:rPr>
              <a:t>Effet protecteur du temps passé à l’extérieur </a:t>
            </a:r>
            <a:r>
              <a:rPr lang="fr-FR" sz="1600" i="1" dirty="0">
                <a:solidFill>
                  <a:srgbClr val="002060"/>
                </a:solidFill>
              </a:rPr>
              <a:t>(</a:t>
            </a:r>
            <a:r>
              <a:rPr lang="en-US" sz="1600" i="1" dirty="0">
                <a:solidFill>
                  <a:srgbClr val="002060"/>
                </a:solidFill>
                <a:effectLst/>
                <a:latin typeface="Calibri" panose="020F0502020204030204" pitchFamily="34" charset="0"/>
                <a:ea typeface="Yu Mincho" panose="02020400000000000000" pitchFamily="18" charset="-128"/>
                <a:cs typeface="Calibri" panose="020F0502020204030204" pitchFamily="34" charset="0"/>
              </a:rPr>
              <a:t>Jones-Jordan, Invest </a:t>
            </a:r>
            <a:r>
              <a:rPr lang="en-US" sz="1600" i="1" dirty="0" err="1">
                <a:solidFill>
                  <a:srgbClr val="002060"/>
                </a:solidFill>
                <a:effectLst/>
                <a:latin typeface="Calibri" panose="020F0502020204030204" pitchFamily="34" charset="0"/>
                <a:ea typeface="Yu Mincho" panose="02020400000000000000" pitchFamily="18" charset="-128"/>
                <a:cs typeface="Calibri" panose="020F0502020204030204" pitchFamily="34" charset="0"/>
              </a:rPr>
              <a:t>Ophthalmol</a:t>
            </a:r>
            <a:r>
              <a:rPr lang="en-US" sz="1600" i="1" dirty="0">
                <a:solidFill>
                  <a:srgbClr val="002060"/>
                </a:solidFill>
                <a:effectLst/>
                <a:latin typeface="Calibri" panose="020F0502020204030204" pitchFamily="34" charset="0"/>
                <a:ea typeface="Yu Mincho" panose="02020400000000000000" pitchFamily="18" charset="-128"/>
                <a:cs typeface="Calibri" panose="020F0502020204030204" pitchFamily="34" charset="0"/>
              </a:rPr>
              <a:t> Vis Sci, 2012)</a:t>
            </a:r>
            <a:r>
              <a:rPr lang="en-US" sz="1800" dirty="0">
                <a:solidFill>
                  <a:srgbClr val="002060"/>
                </a:solidFill>
                <a:effectLst/>
                <a:latin typeface="Calibri" panose="020F0502020204030204" pitchFamily="34" charset="0"/>
                <a:ea typeface="Yu Mincho" panose="02020400000000000000" pitchFamily="18" charset="-128"/>
                <a:cs typeface="Calibri" panose="020F0502020204030204" pitchFamily="34" charset="0"/>
              </a:rPr>
              <a:t>	 </a:t>
            </a:r>
            <a:endParaRPr lang="fr-FR" sz="2000" dirty="0">
              <a:solidFill>
                <a:srgbClr val="002060"/>
              </a:solidFill>
            </a:endParaRPr>
          </a:p>
          <a:p>
            <a:pPr lvl="1">
              <a:lnSpc>
                <a:spcPct val="100000"/>
              </a:lnSpc>
            </a:pPr>
            <a:r>
              <a:rPr lang="fr-FR" sz="2000" dirty="0">
                <a:solidFill>
                  <a:srgbClr val="002060"/>
                </a:solidFill>
              </a:rPr>
              <a:t>Effet possiblement délétère d’une lumière riche en bleu, pauvre en rouge</a:t>
            </a:r>
          </a:p>
          <a:p>
            <a:pPr lvl="1">
              <a:lnSpc>
                <a:spcPct val="100000"/>
              </a:lnSpc>
            </a:pPr>
            <a:r>
              <a:rPr lang="fr-FR" sz="2000" dirty="0">
                <a:solidFill>
                  <a:srgbClr val="002060"/>
                </a:solidFill>
              </a:rPr>
              <a:t>Enfants plus sensibles à lumière bleue </a:t>
            </a:r>
            <a:r>
              <a:rPr lang="fr-FR" sz="1600" i="1" dirty="0">
                <a:solidFill>
                  <a:srgbClr val="002060"/>
                </a:solidFill>
              </a:rPr>
              <a:t>(</a:t>
            </a:r>
            <a:r>
              <a:rPr lang="en-US" sz="1600" i="1" dirty="0">
                <a:solidFill>
                  <a:srgbClr val="002060"/>
                </a:solidFill>
                <a:effectLst/>
                <a:latin typeface="Calibri" panose="020F0502020204030204" pitchFamily="34" charset="0"/>
                <a:ea typeface="Yu Mincho" panose="020B0400000000000000" pitchFamily="18" charset="-128"/>
              </a:rPr>
              <a:t>Artigas Invest </a:t>
            </a:r>
            <a:r>
              <a:rPr lang="en-US" sz="1600" i="1" dirty="0" err="1">
                <a:solidFill>
                  <a:srgbClr val="002060"/>
                </a:solidFill>
                <a:effectLst/>
                <a:latin typeface="Calibri" panose="020F0502020204030204" pitchFamily="34" charset="0"/>
                <a:ea typeface="Yu Mincho" panose="020B0400000000000000" pitchFamily="18" charset="-128"/>
              </a:rPr>
              <a:t>Ophthalmol</a:t>
            </a:r>
            <a:r>
              <a:rPr lang="en-US" sz="1600" i="1" dirty="0">
                <a:solidFill>
                  <a:srgbClr val="002060"/>
                </a:solidFill>
                <a:effectLst/>
                <a:latin typeface="Calibri" panose="020F0502020204030204" pitchFamily="34" charset="0"/>
                <a:ea typeface="Yu Mincho" panose="020B0400000000000000" pitchFamily="18" charset="-128"/>
              </a:rPr>
              <a:t> Vis Sci, 2012)</a:t>
            </a:r>
          </a:p>
          <a:p>
            <a:pPr lvl="1">
              <a:lnSpc>
                <a:spcPct val="100000"/>
              </a:lnSpc>
            </a:pPr>
            <a:r>
              <a:rPr lang="en-US" sz="2000" dirty="0">
                <a:solidFill>
                  <a:srgbClr val="002060"/>
                </a:solidFill>
                <a:latin typeface="Calibri" panose="020F0502020204030204" pitchFamily="34" charset="0"/>
                <a:ea typeface="Yu Mincho" panose="020B0400000000000000" pitchFamily="18" charset="-128"/>
              </a:rPr>
              <a:t>Sur-</a:t>
            </a:r>
            <a:r>
              <a:rPr lang="en-US" sz="2000" dirty="0" err="1">
                <a:solidFill>
                  <a:srgbClr val="002060"/>
                </a:solidFill>
                <a:latin typeface="Calibri" panose="020F0502020204030204" pitchFamily="34" charset="0"/>
                <a:ea typeface="Yu Mincho" panose="020B0400000000000000" pitchFamily="18" charset="-128"/>
              </a:rPr>
              <a:t>sollicitation</a:t>
            </a:r>
            <a:r>
              <a:rPr lang="en-US" sz="2000" dirty="0">
                <a:solidFill>
                  <a:srgbClr val="002060"/>
                </a:solidFill>
                <a:latin typeface="Calibri" panose="020F0502020204030204" pitchFamily="34" charset="0"/>
                <a:ea typeface="Yu Mincho" panose="020B0400000000000000" pitchFamily="18" charset="-128"/>
              </a:rPr>
              <a:t> vision de </a:t>
            </a:r>
            <a:r>
              <a:rPr lang="en-US" sz="2000" dirty="0" err="1">
                <a:solidFill>
                  <a:srgbClr val="002060"/>
                </a:solidFill>
                <a:latin typeface="Calibri" panose="020F0502020204030204" pitchFamily="34" charset="0"/>
                <a:ea typeface="Yu Mincho" panose="020B0400000000000000" pitchFamily="18" charset="-128"/>
              </a:rPr>
              <a:t>près</a:t>
            </a:r>
            <a:endParaRPr lang="fr-FR" sz="2000" dirty="0">
              <a:solidFill>
                <a:srgbClr val="002060"/>
              </a:solidFill>
            </a:endParaRPr>
          </a:p>
        </p:txBody>
      </p:sp>
    </p:spTree>
    <p:extLst>
      <p:ext uri="{BB962C8B-B14F-4D97-AF65-F5344CB8AC3E}">
        <p14:creationId xmlns:p14="http://schemas.microsoft.com/office/powerpoint/2010/main" val="2482637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D92E51-3CE7-7133-E7A8-07F358499029}"/>
              </a:ext>
            </a:extLst>
          </p:cNvPr>
          <p:cNvSpPr>
            <a:spLocks noGrp="1"/>
          </p:cNvSpPr>
          <p:nvPr>
            <p:ph type="title"/>
          </p:nvPr>
        </p:nvSpPr>
        <p:spPr/>
        <p:txBody>
          <a:bodyPr>
            <a:normAutofit/>
          </a:bodyPr>
          <a:lstStyle/>
          <a:p>
            <a:pPr algn="ctr"/>
            <a:r>
              <a:rPr lang="fr-FR" sz="3600" dirty="0">
                <a:solidFill>
                  <a:srgbClr val="1E37B2"/>
                </a:solidFill>
              </a:rPr>
              <a:t>Pollution environnementale et santé</a:t>
            </a:r>
          </a:p>
        </p:txBody>
      </p:sp>
      <p:sp>
        <p:nvSpPr>
          <p:cNvPr id="3" name="Espace réservé du contenu 2">
            <a:extLst>
              <a:ext uri="{FF2B5EF4-FFF2-40B4-BE49-F238E27FC236}">
                <a16:creationId xmlns:a16="http://schemas.microsoft.com/office/drawing/2014/main" id="{D61CA1DE-109E-55EB-53B2-08ECDEF92792}"/>
              </a:ext>
            </a:extLst>
          </p:cNvPr>
          <p:cNvSpPr>
            <a:spLocks noGrp="1"/>
          </p:cNvSpPr>
          <p:nvPr>
            <p:ph idx="1"/>
          </p:nvPr>
        </p:nvSpPr>
        <p:spPr/>
        <p:txBody>
          <a:bodyPr>
            <a:normAutofit/>
          </a:bodyPr>
          <a:lstStyle/>
          <a:p>
            <a:r>
              <a:rPr lang="fr-FR" dirty="0">
                <a:solidFill>
                  <a:srgbClr val="002060"/>
                </a:solidFill>
              </a:rPr>
              <a:t>Perturbateurs endocriniens: </a:t>
            </a:r>
            <a:r>
              <a:rPr lang="fr-FR" sz="2400" dirty="0">
                <a:solidFill>
                  <a:srgbClr val="002060"/>
                </a:solidFill>
              </a:rPr>
              <a:t>retardateurs de flamme </a:t>
            </a:r>
            <a:r>
              <a:rPr lang="fr-FR" sz="1800" dirty="0">
                <a:solidFill>
                  <a:srgbClr val="002060"/>
                </a:solidFill>
              </a:rPr>
              <a:t>(</a:t>
            </a:r>
            <a:r>
              <a:rPr lang="fr-FR" sz="1800" dirty="0" err="1">
                <a:solidFill>
                  <a:srgbClr val="002060"/>
                </a:solidFill>
              </a:rPr>
              <a:t>Tetrabromobisphenol</a:t>
            </a:r>
            <a:r>
              <a:rPr lang="fr-FR" sz="1800" dirty="0">
                <a:solidFill>
                  <a:srgbClr val="002060"/>
                </a:solidFill>
              </a:rPr>
              <a:t> A et </a:t>
            </a:r>
            <a:r>
              <a:rPr lang="fr-FR" sz="1800" dirty="0" err="1">
                <a:solidFill>
                  <a:srgbClr val="002060"/>
                </a:solidFill>
              </a:rPr>
              <a:t>organophosphates</a:t>
            </a:r>
            <a:r>
              <a:rPr lang="fr-FR" sz="1800" dirty="0">
                <a:solidFill>
                  <a:srgbClr val="002060"/>
                </a:solidFill>
              </a:rPr>
              <a:t>)</a:t>
            </a:r>
            <a:r>
              <a:rPr lang="fr-FR" sz="2400" dirty="0">
                <a:solidFill>
                  <a:srgbClr val="002060"/>
                </a:solidFill>
              </a:rPr>
              <a:t>,BPA, per et poly-</a:t>
            </a:r>
            <a:r>
              <a:rPr lang="fr-FR" sz="2400" dirty="0" err="1">
                <a:solidFill>
                  <a:srgbClr val="002060"/>
                </a:solidFill>
              </a:rPr>
              <a:t>fluoroalkylés</a:t>
            </a:r>
            <a:r>
              <a:rPr lang="fr-FR" sz="2400" dirty="0">
                <a:solidFill>
                  <a:srgbClr val="002060"/>
                </a:solidFill>
              </a:rPr>
              <a:t> </a:t>
            </a:r>
            <a:r>
              <a:rPr lang="fr-FR" sz="1800" dirty="0">
                <a:solidFill>
                  <a:srgbClr val="002060"/>
                </a:solidFill>
              </a:rPr>
              <a:t>(PFOS et le PFOA), </a:t>
            </a:r>
            <a:r>
              <a:rPr lang="fr-FR" sz="2400" dirty="0">
                <a:solidFill>
                  <a:srgbClr val="002060"/>
                </a:solidFill>
              </a:rPr>
              <a:t>métaux lourdes </a:t>
            </a:r>
            <a:r>
              <a:rPr lang="fr-FR" sz="1800" dirty="0">
                <a:solidFill>
                  <a:srgbClr val="002060"/>
                </a:solidFill>
              </a:rPr>
              <a:t>(plomb et mercure), </a:t>
            </a:r>
            <a:r>
              <a:rPr lang="fr-FR" sz="2400" dirty="0">
                <a:solidFill>
                  <a:srgbClr val="002060"/>
                </a:solidFill>
              </a:rPr>
              <a:t>matières plastiques</a:t>
            </a:r>
            <a:endParaRPr lang="fr-FR" dirty="0">
              <a:solidFill>
                <a:srgbClr val="002060"/>
              </a:solidFill>
            </a:endParaRPr>
          </a:p>
          <a:p>
            <a:pPr lvl="1"/>
            <a:r>
              <a:rPr lang="fr-FR" sz="2000" dirty="0">
                <a:solidFill>
                  <a:srgbClr val="002060"/>
                </a:solidFill>
              </a:rPr>
              <a:t>Retard de langage, baisse du QI</a:t>
            </a:r>
            <a:r>
              <a:rPr lang="fr-FR" sz="2000" i="1" dirty="0">
                <a:solidFill>
                  <a:srgbClr val="002060"/>
                </a:solidFill>
              </a:rPr>
              <a:t> </a:t>
            </a:r>
            <a:r>
              <a:rPr lang="fr-FR" sz="1600" i="1" dirty="0">
                <a:solidFill>
                  <a:srgbClr val="002060"/>
                </a:solidFill>
              </a:rPr>
              <a:t>(Caporale et al, Science, 2022)</a:t>
            </a:r>
          </a:p>
          <a:p>
            <a:pPr lvl="1"/>
            <a:r>
              <a:rPr lang="fr-FR" sz="2000" dirty="0">
                <a:solidFill>
                  <a:srgbClr val="002060"/>
                </a:solidFill>
              </a:rPr>
              <a:t>Troubles de la maturation sexuelle </a:t>
            </a:r>
            <a:r>
              <a:rPr lang="fr-FR" sz="1600" i="1" dirty="0">
                <a:solidFill>
                  <a:srgbClr val="002060"/>
                </a:solidFill>
              </a:rPr>
              <a:t>(Lopez-Rodriguez et al, </a:t>
            </a:r>
            <a:r>
              <a:rPr lang="fr-FR"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Best </a:t>
            </a:r>
            <a:r>
              <a:rPr lang="fr-FR" sz="16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Pract</a:t>
            </a:r>
            <a:r>
              <a:rPr lang="fr-FR"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6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Res</a:t>
            </a:r>
            <a:r>
              <a:rPr lang="fr-FR"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Clin </a:t>
            </a:r>
            <a:r>
              <a:rPr lang="fr-FR" sz="16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Endocrinol</a:t>
            </a:r>
            <a:r>
              <a:rPr lang="fr-FR"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600" i="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Metab</a:t>
            </a:r>
            <a:r>
              <a:rPr lang="fr-FR"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2021)</a:t>
            </a:r>
            <a:endParaRPr lang="fr-FR" sz="2000" i="1" dirty="0">
              <a:solidFill>
                <a:srgbClr val="002060"/>
              </a:solidFill>
            </a:endParaRPr>
          </a:p>
          <a:p>
            <a:pPr lvl="1"/>
            <a:r>
              <a:rPr lang="fr-FR" sz="2000" dirty="0">
                <a:solidFill>
                  <a:srgbClr val="002060"/>
                </a:solidFill>
              </a:rPr>
              <a:t>Epigénétique: </a:t>
            </a:r>
            <a:r>
              <a:rPr lang="fr-FR" sz="2000" dirty="0" err="1">
                <a:solidFill>
                  <a:srgbClr val="002060"/>
                </a:solidFill>
              </a:rPr>
              <a:t>ecosystème</a:t>
            </a:r>
            <a:r>
              <a:rPr lang="fr-FR" sz="2000" dirty="0">
                <a:solidFill>
                  <a:srgbClr val="002060"/>
                </a:solidFill>
              </a:rPr>
              <a:t>: fertilité, comportement des insectes </a:t>
            </a:r>
            <a:r>
              <a:rPr lang="fr-FR" sz="1600" dirty="0">
                <a:solidFill>
                  <a:srgbClr val="002060"/>
                </a:solidFill>
              </a:rPr>
              <a:t>(</a:t>
            </a:r>
            <a:r>
              <a:rPr lang="fr-FR" sz="1600" dirty="0" err="1">
                <a:solidFill>
                  <a:srgbClr val="002060"/>
                </a:solidFill>
              </a:rPr>
              <a:t>Hickell</a:t>
            </a:r>
            <a:r>
              <a:rPr lang="fr-FR" sz="1600" dirty="0">
                <a:solidFill>
                  <a:srgbClr val="002060"/>
                </a:solidFill>
              </a:rPr>
              <a:t> et al, Lancet </a:t>
            </a:r>
            <a:r>
              <a:rPr lang="fr-FR" sz="1600" dirty="0" err="1">
                <a:solidFill>
                  <a:srgbClr val="002060"/>
                </a:solidFill>
              </a:rPr>
              <a:t>Planetary</a:t>
            </a:r>
            <a:r>
              <a:rPr lang="fr-FR" sz="1600" dirty="0">
                <a:solidFill>
                  <a:srgbClr val="002060"/>
                </a:solidFill>
              </a:rPr>
              <a:t> </a:t>
            </a:r>
            <a:r>
              <a:rPr lang="fr-FR" sz="1600" dirty="0" err="1">
                <a:solidFill>
                  <a:srgbClr val="002060"/>
                </a:solidFill>
              </a:rPr>
              <a:t>Health</a:t>
            </a:r>
            <a:r>
              <a:rPr lang="fr-FR" sz="1600" dirty="0">
                <a:solidFill>
                  <a:srgbClr val="002060"/>
                </a:solidFill>
              </a:rPr>
              <a:t>, 2022)</a:t>
            </a:r>
            <a:endParaRPr lang="fr-FR" sz="2000" dirty="0">
              <a:solidFill>
                <a:srgbClr val="002060"/>
              </a:solidFill>
            </a:endParaRPr>
          </a:p>
          <a:p>
            <a:pPr lvl="1"/>
            <a:endParaRPr lang="fr-FR" dirty="0">
              <a:solidFill>
                <a:srgbClr val="002060"/>
              </a:solidFill>
            </a:endParaRPr>
          </a:p>
          <a:p>
            <a:r>
              <a:rPr lang="fr-FR" dirty="0">
                <a:solidFill>
                  <a:srgbClr val="002060"/>
                </a:solidFill>
              </a:rPr>
              <a:t>Rayonnements </a:t>
            </a:r>
            <a:r>
              <a:rPr lang="fr-FR" dirty="0" err="1">
                <a:solidFill>
                  <a:srgbClr val="002060"/>
                </a:solidFill>
              </a:rPr>
              <a:t>radio-fréquences</a:t>
            </a:r>
            <a:r>
              <a:rPr lang="fr-FR" dirty="0">
                <a:solidFill>
                  <a:srgbClr val="002060"/>
                </a:solidFill>
              </a:rPr>
              <a:t>: </a:t>
            </a:r>
            <a:r>
              <a:rPr lang="fr-FR" sz="2400" dirty="0">
                <a:solidFill>
                  <a:srgbClr val="002060"/>
                </a:solidFill>
              </a:rPr>
              <a:t>glioblastomes et neurinomes du VIII, fertilité masculine </a:t>
            </a:r>
            <a:r>
              <a:rPr lang="fr-FR" sz="1600" i="1" dirty="0">
                <a:solidFill>
                  <a:srgbClr val="002060"/>
                </a:solidFill>
              </a:rPr>
              <a:t>(travaux de </a:t>
            </a:r>
            <a:r>
              <a:rPr lang="fr-FR" sz="1600" i="1" dirty="0" err="1">
                <a:solidFill>
                  <a:srgbClr val="002060"/>
                </a:solidFill>
              </a:rPr>
              <a:t>Hardell</a:t>
            </a:r>
            <a:r>
              <a:rPr lang="fr-FR" sz="1600" i="1" dirty="0">
                <a:solidFill>
                  <a:srgbClr val="002060"/>
                </a:solidFill>
              </a:rPr>
              <a:t> et al dont </a:t>
            </a:r>
            <a:r>
              <a:rPr lang="en-US"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World J Surg Oncol. 2006</a:t>
            </a:r>
            <a:r>
              <a:rPr lang="fr-FR" sz="1600" i="1" dirty="0">
                <a:solidFill>
                  <a:srgbClr val="002060"/>
                </a:solidFill>
              </a:rPr>
              <a:t>, CIRC 2011: cancérigène « possible »), </a:t>
            </a:r>
            <a:r>
              <a:rPr lang="fr-FR" sz="2400" dirty="0">
                <a:solidFill>
                  <a:srgbClr val="002060"/>
                </a:solidFill>
              </a:rPr>
              <a:t>effet sur la faune et les autres espèces vivantes </a:t>
            </a:r>
            <a:r>
              <a:rPr lang="fr-FR" sz="1600" i="1" dirty="0">
                <a:solidFill>
                  <a:srgbClr val="002060"/>
                </a:solidFill>
              </a:rPr>
              <a:t>(Levitt et , </a:t>
            </a:r>
            <a:r>
              <a:rPr lang="fr-FR" sz="1600" i="1" dirty="0" err="1">
                <a:solidFill>
                  <a:srgbClr val="002060"/>
                </a:solidFill>
              </a:rPr>
              <a:t>Rev</a:t>
            </a:r>
            <a:r>
              <a:rPr lang="fr-FR" sz="1600" i="1" dirty="0">
                <a:solidFill>
                  <a:srgbClr val="002060"/>
                </a:solidFill>
              </a:rPr>
              <a:t> Environ </a:t>
            </a:r>
            <a:r>
              <a:rPr lang="fr-FR" sz="1600" i="1" dirty="0" err="1">
                <a:solidFill>
                  <a:srgbClr val="002060"/>
                </a:solidFill>
              </a:rPr>
              <a:t>Health</a:t>
            </a:r>
            <a:r>
              <a:rPr lang="fr-FR" sz="1600" i="1" dirty="0">
                <a:solidFill>
                  <a:srgbClr val="002060"/>
                </a:solidFill>
              </a:rPr>
              <a:t>, </a:t>
            </a:r>
            <a:r>
              <a:rPr lang="fr-FR" sz="1600" i="1">
                <a:solidFill>
                  <a:srgbClr val="002060"/>
                </a:solidFill>
              </a:rPr>
              <a:t>2021 )</a:t>
            </a:r>
            <a:endParaRPr lang="fr-FR" i="1" dirty="0">
              <a:solidFill>
                <a:srgbClr val="002060"/>
              </a:solidFill>
            </a:endParaRPr>
          </a:p>
        </p:txBody>
      </p:sp>
    </p:spTree>
    <p:extLst>
      <p:ext uri="{BB962C8B-B14F-4D97-AF65-F5344CB8AC3E}">
        <p14:creationId xmlns:p14="http://schemas.microsoft.com/office/powerpoint/2010/main" val="392808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80A62C-13E3-E8B8-E9EB-8087B3FB8F31}"/>
              </a:ext>
            </a:extLst>
          </p:cNvPr>
          <p:cNvSpPr>
            <a:spLocks noGrp="1"/>
          </p:cNvSpPr>
          <p:nvPr>
            <p:ph type="title"/>
          </p:nvPr>
        </p:nvSpPr>
        <p:spPr/>
        <p:txBody>
          <a:bodyPr>
            <a:normAutofit/>
          </a:bodyPr>
          <a:lstStyle/>
          <a:p>
            <a:pPr algn="ctr"/>
            <a:r>
              <a:rPr lang="fr-FR" sz="3600" dirty="0" err="1">
                <a:solidFill>
                  <a:srgbClr val="1E37B2"/>
                </a:solidFill>
              </a:rPr>
              <a:t>Neuro-développement</a:t>
            </a:r>
            <a:br>
              <a:rPr lang="fr-FR" sz="3600" dirty="0">
                <a:solidFill>
                  <a:srgbClr val="1E37B2"/>
                </a:solidFill>
              </a:rPr>
            </a:br>
            <a:r>
              <a:rPr lang="fr-FR" sz="3200" i="1" dirty="0">
                <a:solidFill>
                  <a:srgbClr val="1E37B2"/>
                </a:solidFill>
              </a:rPr>
              <a:t>Quelques notions fondamentales</a:t>
            </a:r>
            <a:endParaRPr lang="fr-FR" sz="3600" i="1" dirty="0">
              <a:solidFill>
                <a:srgbClr val="1E37B2"/>
              </a:solidFill>
            </a:endParaRPr>
          </a:p>
        </p:txBody>
      </p:sp>
      <p:sp>
        <p:nvSpPr>
          <p:cNvPr id="3" name="Espace réservé du contenu 2">
            <a:extLst>
              <a:ext uri="{FF2B5EF4-FFF2-40B4-BE49-F238E27FC236}">
                <a16:creationId xmlns:a16="http://schemas.microsoft.com/office/drawing/2014/main" id="{734C8CDD-010D-CF83-332C-39740A986383}"/>
              </a:ext>
            </a:extLst>
          </p:cNvPr>
          <p:cNvSpPr>
            <a:spLocks noGrp="1"/>
          </p:cNvSpPr>
          <p:nvPr>
            <p:ph idx="1"/>
          </p:nvPr>
        </p:nvSpPr>
        <p:spPr/>
        <p:txBody>
          <a:bodyPr>
            <a:normAutofit lnSpcReduction="10000"/>
          </a:bodyPr>
          <a:lstStyle/>
          <a:p>
            <a:pPr>
              <a:lnSpc>
                <a:spcPct val="100000"/>
              </a:lnSpc>
            </a:pPr>
            <a:r>
              <a:rPr lang="fr-FR" sz="2400" dirty="0">
                <a:solidFill>
                  <a:srgbClr val="002060"/>
                </a:solidFill>
              </a:rPr>
              <a:t>Plasticité cérébrale</a:t>
            </a:r>
          </a:p>
          <a:p>
            <a:pPr>
              <a:lnSpc>
                <a:spcPct val="100000"/>
              </a:lnSpc>
            </a:pPr>
            <a:r>
              <a:rPr lang="fr-FR" sz="2400" dirty="0">
                <a:solidFill>
                  <a:srgbClr val="002060"/>
                </a:solidFill>
              </a:rPr>
              <a:t>Périodes critiques</a:t>
            </a:r>
          </a:p>
          <a:p>
            <a:pPr>
              <a:lnSpc>
                <a:spcPct val="100000"/>
              </a:lnSpc>
            </a:pPr>
            <a:r>
              <a:rPr lang="fr-FR" sz="2400" dirty="0">
                <a:solidFill>
                  <a:srgbClr val="002060"/>
                </a:solidFill>
              </a:rPr>
              <a:t>In utero et « mille premiers jours »: les fondations </a:t>
            </a:r>
          </a:p>
          <a:p>
            <a:pPr>
              <a:lnSpc>
                <a:spcPct val="100000"/>
              </a:lnSpc>
            </a:pPr>
            <a:r>
              <a:rPr lang="fr-FR" sz="2400" dirty="0">
                <a:solidFill>
                  <a:srgbClr val="002060"/>
                </a:solidFill>
              </a:rPr>
              <a:t>7 premières années: une succession de périodes critiques</a:t>
            </a:r>
          </a:p>
          <a:p>
            <a:pPr>
              <a:lnSpc>
                <a:spcPct val="100000"/>
              </a:lnSpc>
            </a:pPr>
            <a:r>
              <a:rPr lang="fr-FR" sz="2400" dirty="0">
                <a:solidFill>
                  <a:srgbClr val="002060"/>
                </a:solidFill>
              </a:rPr>
              <a:t>Jusqu’à…25 ans: maturation cérébrale, en particulier régions antérieures du cerveau</a:t>
            </a:r>
          </a:p>
          <a:p>
            <a:pPr>
              <a:lnSpc>
                <a:spcPct val="100000"/>
              </a:lnSpc>
            </a:pPr>
            <a:r>
              <a:rPr lang="fr-FR" sz="2400" dirty="0">
                <a:solidFill>
                  <a:srgbClr val="002060"/>
                </a:solidFill>
              </a:rPr>
              <a:t>Besoins fondamentaux: </a:t>
            </a:r>
          </a:p>
          <a:p>
            <a:pPr lvl="1">
              <a:lnSpc>
                <a:spcPct val="100000"/>
              </a:lnSpc>
            </a:pPr>
            <a:r>
              <a:rPr lang="fr-FR" sz="2000" dirty="0">
                <a:solidFill>
                  <a:srgbClr val="002060"/>
                </a:solidFill>
              </a:rPr>
              <a:t>Manger, boire, dormir, </a:t>
            </a:r>
          </a:p>
          <a:p>
            <a:pPr lvl="1">
              <a:lnSpc>
                <a:spcPct val="100000"/>
              </a:lnSpc>
            </a:pPr>
            <a:r>
              <a:rPr lang="fr-FR" sz="2000" b="1" i="1" dirty="0">
                <a:solidFill>
                  <a:srgbClr val="002060"/>
                </a:solidFill>
              </a:rPr>
              <a:t>Bouger, et explorer l’environnement par tous ses sens, </a:t>
            </a:r>
          </a:p>
          <a:p>
            <a:pPr lvl="1">
              <a:lnSpc>
                <a:spcPct val="100000"/>
              </a:lnSpc>
            </a:pPr>
            <a:r>
              <a:rPr lang="fr-FR" sz="2000" b="1" i="1" dirty="0">
                <a:solidFill>
                  <a:srgbClr val="002060"/>
                </a:solidFill>
              </a:rPr>
              <a:t>Interagir avec ses proches, relations bienveillantes et attentionnées</a:t>
            </a:r>
          </a:p>
          <a:p>
            <a:endParaRPr lang="fr-FR" dirty="0">
              <a:solidFill>
                <a:srgbClr val="002060"/>
              </a:solidFill>
            </a:endParaRPr>
          </a:p>
        </p:txBody>
      </p:sp>
    </p:spTree>
    <p:extLst>
      <p:ext uri="{BB962C8B-B14F-4D97-AF65-F5344CB8AC3E}">
        <p14:creationId xmlns:p14="http://schemas.microsoft.com/office/powerpoint/2010/main" val="13403341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39E40A2C-DA00-E393-C12D-DF9A44A44CAC}"/>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4000" b="1" dirty="0">
                <a:solidFill>
                  <a:srgbClr val="1E37B2"/>
                </a:solidFill>
                <a:latin typeface="Wingdings" panose="05000000000000000000" pitchFamily="2" charset="2"/>
              </a:rPr>
              <a:t>Conclusions</a:t>
            </a:r>
          </a:p>
        </p:txBody>
      </p:sp>
      <p:sp>
        <p:nvSpPr>
          <p:cNvPr id="6" name="Espace réservé du contenu 2">
            <a:extLst>
              <a:ext uri="{FF2B5EF4-FFF2-40B4-BE49-F238E27FC236}">
                <a16:creationId xmlns:a16="http://schemas.microsoft.com/office/drawing/2014/main" id="{D6820D4F-CC1E-D260-829D-EE3B77C6A622}"/>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fr-FR" dirty="0">
              <a:solidFill>
                <a:srgbClr val="002060"/>
              </a:solidFill>
            </a:endParaRPr>
          </a:p>
        </p:txBody>
      </p:sp>
      <p:sp>
        <p:nvSpPr>
          <p:cNvPr id="7" name="Espace réservé du contenu 2">
            <a:extLst>
              <a:ext uri="{FF2B5EF4-FFF2-40B4-BE49-F238E27FC236}">
                <a16:creationId xmlns:a16="http://schemas.microsoft.com/office/drawing/2014/main" id="{7636C499-0659-A87C-DDB7-E325686A2E5C}"/>
              </a:ext>
            </a:extLst>
          </p:cNvPr>
          <p:cNvSpPr txBox="1">
            <a:spLocks/>
          </p:cNvSpPr>
          <p:nvPr/>
        </p:nvSpPr>
        <p:spPr>
          <a:xfrm>
            <a:off x="990600" y="1978025"/>
            <a:ext cx="10515600" cy="435133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fr-FR" dirty="0">
                <a:solidFill>
                  <a:srgbClr val="002060"/>
                </a:solidFill>
              </a:rPr>
              <a:t>Enjeu majeur de santé individuelle et publique</a:t>
            </a:r>
          </a:p>
          <a:p>
            <a:pPr>
              <a:lnSpc>
                <a:spcPct val="100000"/>
              </a:lnSpc>
            </a:pPr>
            <a:r>
              <a:rPr lang="fr-FR" dirty="0">
                <a:solidFill>
                  <a:srgbClr val="002060"/>
                </a:solidFill>
              </a:rPr>
              <a:t>Responsabilité individuelle de maîtrise des usages</a:t>
            </a:r>
          </a:p>
          <a:p>
            <a:pPr>
              <a:lnSpc>
                <a:spcPct val="100000"/>
              </a:lnSpc>
            </a:pPr>
            <a:r>
              <a:rPr lang="fr-FR" sz="3200" b="1" dirty="0">
                <a:solidFill>
                  <a:srgbClr val="002060"/>
                </a:solidFill>
              </a:rPr>
              <a:t>Responsabilité ++++ des industriels: économie de l’attention</a:t>
            </a:r>
          </a:p>
          <a:p>
            <a:pPr>
              <a:lnSpc>
                <a:spcPct val="100000"/>
              </a:lnSpc>
            </a:pPr>
            <a:r>
              <a:rPr lang="fr-FR" sz="3200" b="1" dirty="0">
                <a:solidFill>
                  <a:srgbClr val="002060"/>
                </a:solidFill>
              </a:rPr>
              <a:t>Responsabilité des institutions: législation et régulation, protection en particulier des plus vulnérables: enfants, adolescents</a:t>
            </a:r>
          </a:p>
          <a:p>
            <a:pPr>
              <a:lnSpc>
                <a:spcPct val="100000"/>
              </a:lnSpc>
            </a:pPr>
            <a:endParaRPr lang="fr-FR" sz="2400" dirty="0">
              <a:solidFill>
                <a:srgbClr val="002060"/>
              </a:solidFill>
            </a:endParaRPr>
          </a:p>
          <a:p>
            <a:pPr>
              <a:lnSpc>
                <a:spcPct val="100000"/>
              </a:lnSpc>
            </a:pPr>
            <a:endParaRPr lang="fr-FR" sz="2400" dirty="0">
              <a:solidFill>
                <a:srgbClr val="002060"/>
              </a:solidFill>
            </a:endParaRPr>
          </a:p>
          <a:p>
            <a:pPr marL="0" indent="0" algn="ctr">
              <a:lnSpc>
                <a:spcPct val="100000"/>
              </a:lnSpc>
              <a:buNone/>
            </a:pPr>
            <a:r>
              <a:rPr lang="fr-FR" sz="3200" i="1" dirty="0">
                <a:solidFill>
                  <a:srgbClr val="C00000"/>
                </a:solidFill>
              </a:rPr>
              <a:t>Maintenant, nous savons, que faisons-nous?</a:t>
            </a:r>
          </a:p>
        </p:txBody>
      </p:sp>
    </p:spTree>
    <p:extLst>
      <p:ext uri="{BB962C8B-B14F-4D97-AF65-F5344CB8AC3E}">
        <p14:creationId xmlns:p14="http://schemas.microsoft.com/office/powerpoint/2010/main" val="16157345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DDEF8A2-5F26-A8D1-E09D-FA9484949B0B}"/>
              </a:ext>
            </a:extLst>
          </p:cNvPr>
          <p:cNvSpPr>
            <a:spLocks noGrp="1"/>
          </p:cNvSpPr>
          <p:nvPr>
            <p:ph idx="1"/>
          </p:nvPr>
        </p:nvSpPr>
        <p:spPr>
          <a:xfrm>
            <a:off x="596801" y="69766"/>
            <a:ext cx="11258725" cy="6509857"/>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Anderson DR,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Subrahmanyam</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K. Cognitive Impacts of Digital Media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Workgroup</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Digital Screen Media and Cognitive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Development</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Pediatrics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2017 Nov;140(</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Suppl</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2):S57-S61</a:t>
            </a: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ANSES. Actualisation des repères du PNNS - Révisions des repères relatifs à l’activité physique et à la sédentarité. 2016.</a:t>
            </a: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ANSES. Etude individuelle nationale des consommations alimentaires 2 (INCA 2). Avis de l'Anses. 2009.</a:t>
            </a: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ANSES. Etude individuelle nationale des consommations alimentaires 3 (INCA 3). Avis de l'Anses (Saisine n° 2014-SA-0234). 2017.</a:t>
            </a: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ANSES. Avis de l’Agence nationale de sécurité sanitaire de l’alimentation, de l’environnement et du travail relatif à l’évaluation des risques liés aux niveaux d’activité physique et de sédentarité des enfants et des adolescents. 2020.</a:t>
            </a:r>
          </a:p>
          <a:p>
            <a:pPr marL="342900" lvl="0" indent="-342900">
              <a:lnSpc>
                <a:spcPct val="107000"/>
              </a:lnSpc>
              <a:spcAft>
                <a:spcPts val="800"/>
              </a:spcAft>
              <a:buFont typeface="Arial" panose="020B0604020202020204" pitchFamily="34" charset="0"/>
              <a:buChar char="•"/>
              <a:tabLst>
                <a:tab pos="457200" algn="l"/>
              </a:tabLst>
            </a:pP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Anderson CA, Bushman BJ,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Bartholow</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BD, Cantor J, Christakis D, Coyne  SM. Screen Violence and Youth Behavior. Pediatrics. 2017 Nov;140(Suppl 2):S142-S147</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Artigas JM, Felipe A,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Navea</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Fandino</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 Artigas C. Spectral transmission of the human crystalline lens in adult and elderly persons: color and total transmission of visible light. Invest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Ophthalmol</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Vis Sci. 2012 Jun 26;53(7):4076-84.</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Barker AB, Smith J, Hunter A, Britton J, Murray RL. Quantifying tobacco and alcohol imagery in Netflix and Amazon Prime instant video original programming accessed from the UK: a content analysis. BMJ Open. 2019 </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Barr R. Transfer of learning between 2D and 3D sources during infancy: Informing theory and practice. Dev Rev  2010 Jun 1;30(2):128-154.</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Arial" panose="020B0604020202020204" pitchFamily="34" charset="0"/>
              <a:buChar char="•"/>
              <a:tabLst>
                <a:tab pos="457200" algn="l"/>
              </a:tabLst>
            </a:pP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Beyens</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 Valkenburg PM, Piotrowski JT. Screen media use and ADHD-related behaviors: Four decades of research. Proc Natl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Acad</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Sci U S A. 2018 Oct 2;115(40):9875-9881.</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Bryant PA, Curtis N.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infection: no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snooze</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lose?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Pediatr</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Infect Dis J. 2013 Oct;32(10):1135–7. </a:t>
            </a:r>
          </a:p>
          <a:p>
            <a:pPr marL="342900" indent="-342900">
              <a:lnSpc>
                <a:spcPct val="107000"/>
              </a:lnSpc>
              <a:spcAft>
                <a:spcPts val="800"/>
              </a:spcAft>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Caporale N,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Leemans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Birgesson</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L, Germain, P-L et al.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From</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Cohorts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to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Molecules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Adverse impacts of endocrine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disrupting</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chemicals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Science, 2022, 325, 625.</a:t>
            </a:r>
          </a:p>
          <a:p>
            <a:pPr marL="342900" lvl="0" indent="-342900">
              <a:lnSpc>
                <a:spcPct val="107000"/>
              </a:lnSpc>
              <a:spcAft>
                <a:spcPts val="800"/>
              </a:spcAft>
              <a:buFont typeface="Arial" panose="020B0604020202020204" pitchFamily="34" charset="0"/>
              <a:buChar char="•"/>
              <a:tabLst>
                <a:tab pos="457200" algn="l"/>
              </a:tabLst>
            </a:pP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Cespedes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EM,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Rifas-Shiman</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SL,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Redline</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Gillman</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MW,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Peña</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MM,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Taveras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EM. Longitudinal associations of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curtailment</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with</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metabolic</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risk</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in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mid-childhood</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Obesity</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2014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Dec</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1;22(12):2586–92. </a:t>
            </a:r>
          </a:p>
          <a:p>
            <a:pPr marL="342900" lvl="0" indent="-342900">
              <a:lnSpc>
                <a:spcPct val="107000"/>
              </a:lnSpc>
              <a:spcAft>
                <a:spcPts val="800"/>
              </a:spcAft>
              <a:buFont typeface="Arial" panose="020B0604020202020204" pitchFamily="34" charset="0"/>
              <a:buChar char="•"/>
              <a:tabLst>
                <a:tab pos="457200" algn="l"/>
              </a:tabLst>
            </a:pP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Chen B, van Dam RM, Tan CS, Chua HL, Wong PG, Bernard JY, et al. Screen viewing behavior and sleep duration among children aged 2 and below. BMC Public Health. 2019 Jan 14;19(1):59. </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Cheng W, Rolls E, Gong W, Du J, Zhang J, Zhang XY, et al.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duration,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brain</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structure, and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psychiatric</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cognitive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problems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in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children</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Mol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Psychiatry</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2021;26(8):3992–4003. </a:t>
            </a:r>
          </a:p>
          <a:p>
            <a:pPr marL="342900" lvl="0" indent="-342900">
              <a:lnSpc>
                <a:spcPct val="107000"/>
              </a:lnSpc>
              <a:spcAft>
                <a:spcPts val="800"/>
              </a:spcAft>
              <a:buFont typeface="Arial" panose="020B0604020202020204" pitchFamily="34" charset="0"/>
              <a:buChar char="•"/>
              <a:tabLst>
                <a:tab pos="457200" algn="l"/>
              </a:tabLst>
            </a:pP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Christakis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DA, Ramirez JSB, Ferguson SM et al. </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How early media exposure may affect cognitive function: A review of results from observations in humans and experiments in mice. Proc Natl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Acad</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Sci U S A. 2018 Oct 2;115(40):9851-9858</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Cook F, Conway LJ, Giallo R,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Gartland</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Sciberras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 Brown S. Infant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child</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mental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health</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 longitudinal investigation. Arch Dis Child. 2020;105(7):655–60. </a:t>
            </a:r>
          </a:p>
          <a:p>
            <a:endParaRPr lang="fr-FR" sz="1000" dirty="0">
              <a:solidFill>
                <a:srgbClr val="002060"/>
              </a:solidFill>
            </a:endParaRPr>
          </a:p>
        </p:txBody>
      </p:sp>
    </p:spTree>
    <p:extLst>
      <p:ext uri="{BB962C8B-B14F-4D97-AF65-F5344CB8AC3E}">
        <p14:creationId xmlns:p14="http://schemas.microsoft.com/office/powerpoint/2010/main" val="2608745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887BDCC-ADBB-BAD1-EB3E-BCDC1A5F7E67}"/>
              </a:ext>
            </a:extLst>
          </p:cNvPr>
          <p:cNvSpPr>
            <a:spLocks noGrp="1"/>
          </p:cNvSpPr>
          <p:nvPr>
            <p:ph idx="1"/>
          </p:nvPr>
        </p:nvSpPr>
        <p:spPr>
          <a:xfrm>
            <a:off x="838200" y="158620"/>
            <a:ext cx="10515600" cy="6774024"/>
          </a:xfrm>
        </p:spPr>
        <p:txBody>
          <a:bodyPr>
            <a:normAutofit fontScale="92500" lnSpcReduction="10000"/>
          </a:bodyPr>
          <a:lstStyle/>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Courbet D, Fourquet-Courbet MP. Usage des écrans, surpoids et obésité. Obésité. 2019;14:131-138.</a:t>
            </a: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Délégation aux droits des femmes et à l’égalité des chances entre les hommes et les femmes (2022). Rapport N°900 - Porno : l’enfer du décor. Sénat</a:t>
            </a:r>
          </a:p>
          <a:p>
            <a:pPr marL="342900" lvl="0" indent="-342900">
              <a:lnSpc>
                <a:spcPct val="107000"/>
              </a:lnSpc>
              <a:spcAft>
                <a:spcPts val="800"/>
              </a:spcAft>
              <a:buFont typeface="Arial" panose="020B0604020202020204" pitchFamily="34" charset="0"/>
              <a:buChar char="•"/>
              <a:tabLst>
                <a:tab pos="457200" algn="l"/>
              </a:tabLst>
            </a:pP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Eells</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JT, Gopalakrishnan S,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Valter</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K. Near-Infrared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Photobiomodulation</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in Retinal Injury and Disease. Adv Exp Med Biol. 2016;854:437-41.</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Ensemble de recommandations sur la commercialisation des aliments et des boissons non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alcoolisées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destinés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aux enfants. WHO. 2010.</a:t>
            </a: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Etude Accenture 2021. </a:t>
            </a:r>
            <a:r>
              <a:rPr lang="fr-FR" sz="1000"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https://www.accenture.com/us-en/insights/software-platforms/gaming-the-next-super-platform</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Etude IPSOS pour l’Observatoire de la Parentalité et de l’Education au Numérique et l’Union Nationale des Familles. 2022. </a:t>
            </a: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Franco P, Guyon A,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Stagnara</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C, Flori S, Bat-</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Pitault</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F, Lin JS, et al.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Early</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polysomnographic</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characteristics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associated</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with</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neurocognitive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development</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36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months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of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age</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Med. 2019;60:13–9. </a:t>
            </a:r>
          </a:p>
          <a:p>
            <a:pPr marL="342900" lvl="0" indent="-342900">
              <a:lnSpc>
                <a:spcPct val="107000"/>
              </a:lnSpc>
              <a:spcAft>
                <a:spcPts val="800"/>
              </a:spcAft>
              <a:buFont typeface="Arial" panose="020B0604020202020204" pitchFamily="34" charset="0"/>
              <a:buChar char="•"/>
              <a:tabLst>
                <a:tab pos="457200" algn="l"/>
              </a:tabLst>
            </a:pP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Green SC, Bavelier D. Action video game modifies visual selective attention. Nature. 2003 May 29;423(6939):534-7. </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Hadar</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HadasI</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Lazarovits</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 et al. Answering the missed call: Initial exploration of cognitive and electrophysiological changes associated with smartphone use and abuse.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PLoS</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One. 2017 Jul 5;12(7).</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Hanson JA,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Huecker</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MR.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Deprivation</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2022. </a:t>
            </a:r>
          </a:p>
          <a:p>
            <a:pPr marL="342900" indent="-342900">
              <a:lnSpc>
                <a:spcPct val="107000"/>
              </a:lnSpc>
              <a:spcAft>
                <a:spcPts val="800"/>
              </a:spcAft>
              <a:tabLst>
                <a:tab pos="457200" algn="l"/>
              </a:tabLst>
            </a:pP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Hardell</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L, Mild KH, Carlberg M,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Söderqvist</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F.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Tumour</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risk associated with use of cellular telephones or cordless desktop telephones. World J Surg Oncol. 2006 Oct 11;4:74.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doi</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10.1186/1477-7819-4-74</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Hickel J, O ‘Neill DW, Fanning AL,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Zoomkawala</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H, National responsibility for ecological breakdown: a fair-shares assessment of resource use, 1970-2017. Lancet Planetary Health 2022, 6: e342-e349.</a:t>
            </a:r>
          </a:p>
          <a:p>
            <a:pPr marL="342900" lvl="0" indent="-342900">
              <a:lnSpc>
                <a:spcPct val="107000"/>
              </a:lnSpc>
              <a:spcAft>
                <a:spcPts val="800"/>
              </a:spcAft>
              <a:buFont typeface="Arial" panose="020B0604020202020204" pitchFamily="34" charset="0"/>
              <a:buChar char="•"/>
              <a:tabLst>
                <a:tab pos="457200" algn="l"/>
              </a:tabLst>
            </a:pPr>
            <a:r>
              <a:rPr lang="en-GB"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Higgs S, Woodward M. Television watching during lunch increases afternoon snack intake in young women. Appetite. 2009;52:39-43.</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Ifop</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et Observatoire de la Parentalité &amp; de l’Éducation au numérique (2017). Les adolescents et le porno : vers une « Génération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Youporn</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 ? Etude sur la consommation de pornographie chez les adolescents et son influence sur leurs comportements sexuels</a:t>
            </a: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INSV. Le sommeil des enfants et de leurs parents. https://institut-sommeil-vigilance.org/wp-content/uploads/2020/02/BJ23423-OpinionWay-pour-INSV-Fevrier-2022-070322-post-reunion.pptx.pdf. 2022. </a:t>
            </a: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INSV. Le sommeil des Français en 2020. https://institut-sommeil-vigilance.org/wp-content/uploads/2020/02/Dias-ConfPresse-INSV-JS-2020.pdf. 2020. </a:t>
            </a:r>
          </a:p>
          <a:p>
            <a:pPr marL="342900" lvl="0" indent="-342900">
              <a:lnSpc>
                <a:spcPct val="107000"/>
              </a:lnSpc>
              <a:spcAft>
                <a:spcPts val="800"/>
              </a:spcAft>
              <a:buFont typeface="Arial" panose="020B0604020202020204" pitchFamily="34" charset="0"/>
              <a:buChar char="•"/>
              <a:tabLst>
                <a:tab pos="457200" algn="l"/>
              </a:tabLst>
            </a:pP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Jaadane</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Boulenguez</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P,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Chahory</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Carré</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Savoldelli</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Jonet</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L, et al. Retinal damage induced by commercial light emitting diodes (LEDs). Free Radical Biology and Medicine. 2015;84:373-84.</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Jackson KM, Janssen T, Barnett NP, Rogers ML, Hayes KL, Sargent J. Exposure to Alcohol Content in Movies and Initiation of Early Drinking Milestones. Alcohol Clin Exp Res. 2018 Jan;42(1):184-194</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sz="1400" dirty="0">
              <a:solidFill>
                <a:srgbClr val="002060"/>
              </a:solidFill>
            </a:endParaRPr>
          </a:p>
        </p:txBody>
      </p:sp>
    </p:spTree>
    <p:extLst>
      <p:ext uri="{BB962C8B-B14F-4D97-AF65-F5344CB8AC3E}">
        <p14:creationId xmlns:p14="http://schemas.microsoft.com/office/powerpoint/2010/main" val="1436928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0215D2E-093C-20A7-52A2-355D09F3A563}"/>
              </a:ext>
            </a:extLst>
          </p:cNvPr>
          <p:cNvSpPr>
            <a:spLocks noGrp="1"/>
          </p:cNvSpPr>
          <p:nvPr>
            <p:ph idx="1"/>
          </p:nvPr>
        </p:nvSpPr>
        <p:spPr>
          <a:xfrm>
            <a:off x="838200" y="144710"/>
            <a:ext cx="10515600" cy="6568580"/>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ea typeface="Calibri" panose="020F0502020204030204" pitchFamily="34" charset="0"/>
                <a:cs typeface="Times New Roman" panose="02020603050405020304" pitchFamily="18" charset="0"/>
              </a:rPr>
              <a:t>Johnson JG, Cohen P, </a:t>
            </a:r>
            <a:r>
              <a:rPr lang="fr-FR" sz="1000" dirty="0" err="1">
                <a:solidFill>
                  <a:srgbClr val="002060"/>
                </a:solidFill>
                <a:effectLst/>
                <a:ea typeface="Calibri" panose="020F0502020204030204" pitchFamily="34" charset="0"/>
                <a:cs typeface="Times New Roman" panose="02020603050405020304" pitchFamily="18" charset="0"/>
              </a:rPr>
              <a:t>Kasen</a:t>
            </a:r>
            <a:r>
              <a:rPr lang="fr-FR" sz="1000" dirty="0">
                <a:solidFill>
                  <a:srgbClr val="002060"/>
                </a:solidFill>
                <a:effectLst/>
                <a:ea typeface="Calibri" panose="020F0502020204030204" pitchFamily="34" charset="0"/>
                <a:cs typeface="Times New Roman" panose="02020603050405020304" pitchFamily="18" charset="0"/>
              </a:rPr>
              <a:t> S, First MB, Brook JS. Association </a:t>
            </a:r>
            <a:r>
              <a:rPr lang="fr-FR" sz="1000" dirty="0" err="1">
                <a:solidFill>
                  <a:srgbClr val="002060"/>
                </a:solidFill>
                <a:effectLst/>
                <a:ea typeface="Calibri" panose="020F0502020204030204" pitchFamily="34" charset="0"/>
                <a:cs typeface="Times New Roman" panose="02020603050405020304" pitchFamily="18" charset="0"/>
              </a:rPr>
              <a:t>between</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television</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viewing</a:t>
            </a:r>
            <a:r>
              <a:rPr lang="fr-FR" sz="1000" dirty="0">
                <a:solidFill>
                  <a:srgbClr val="002060"/>
                </a:solidFill>
                <a:effectLst/>
                <a:ea typeface="Calibri" panose="020F0502020204030204" pitchFamily="34" charset="0"/>
                <a:cs typeface="Times New Roman" panose="02020603050405020304" pitchFamily="18" charset="0"/>
              </a:rPr>
              <a:t> and </a:t>
            </a:r>
            <a:r>
              <a:rPr lang="fr-FR" sz="1000" dirty="0" err="1">
                <a:solidFill>
                  <a:srgbClr val="002060"/>
                </a:solidFill>
                <a:effectLst/>
                <a:ea typeface="Calibri" panose="020F0502020204030204" pitchFamily="34" charset="0"/>
                <a:cs typeface="Times New Roman" panose="02020603050405020304" pitchFamily="18" charset="0"/>
              </a:rPr>
              <a:t>sleep</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problems</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during</a:t>
            </a:r>
            <a:r>
              <a:rPr lang="fr-FR" sz="1000" dirty="0">
                <a:solidFill>
                  <a:srgbClr val="002060"/>
                </a:solidFill>
                <a:effectLst/>
                <a:ea typeface="Calibri" panose="020F0502020204030204" pitchFamily="34" charset="0"/>
                <a:cs typeface="Times New Roman" panose="02020603050405020304" pitchFamily="18" charset="0"/>
              </a:rPr>
              <a:t> adolescence and </a:t>
            </a:r>
            <a:r>
              <a:rPr lang="fr-FR" sz="1000" dirty="0" err="1">
                <a:solidFill>
                  <a:srgbClr val="002060"/>
                </a:solidFill>
                <a:effectLst/>
                <a:ea typeface="Calibri" panose="020F0502020204030204" pitchFamily="34" charset="0"/>
                <a:cs typeface="Times New Roman" panose="02020603050405020304" pitchFamily="18" charset="0"/>
              </a:rPr>
              <a:t>early</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adulthood</a:t>
            </a:r>
            <a:r>
              <a:rPr lang="fr-FR" sz="1000" dirty="0">
                <a:solidFill>
                  <a:srgbClr val="002060"/>
                </a:solidFill>
                <a:effectLst/>
                <a:ea typeface="Calibri" panose="020F0502020204030204" pitchFamily="34" charset="0"/>
                <a:cs typeface="Times New Roman" panose="02020603050405020304" pitchFamily="18" charset="0"/>
              </a:rPr>
              <a:t>. Arch </a:t>
            </a:r>
            <a:r>
              <a:rPr lang="fr-FR" sz="1000" dirty="0" err="1">
                <a:solidFill>
                  <a:srgbClr val="002060"/>
                </a:solidFill>
                <a:effectLst/>
                <a:ea typeface="Calibri" panose="020F0502020204030204" pitchFamily="34" charset="0"/>
                <a:cs typeface="Times New Roman" panose="02020603050405020304" pitchFamily="18" charset="0"/>
              </a:rPr>
              <a:t>Pediatr</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Adolesc</a:t>
            </a:r>
            <a:r>
              <a:rPr lang="fr-FR" sz="1000" dirty="0">
                <a:solidFill>
                  <a:srgbClr val="002060"/>
                </a:solidFill>
                <a:effectLst/>
                <a:ea typeface="Calibri" panose="020F0502020204030204" pitchFamily="34" charset="0"/>
                <a:cs typeface="Times New Roman" panose="02020603050405020304" pitchFamily="18" charset="0"/>
              </a:rPr>
              <a:t> Med. 2004 Jun;158(6):562–8. </a:t>
            </a:r>
          </a:p>
          <a:p>
            <a:pPr marL="342900" lvl="0" indent="-342900">
              <a:lnSpc>
                <a:spcPct val="107000"/>
              </a:lnSpc>
              <a:spcAft>
                <a:spcPts val="800"/>
              </a:spcAft>
              <a:buFont typeface="Arial" panose="020B0604020202020204" pitchFamily="34" charset="0"/>
              <a:buChar char="•"/>
              <a:tabLst>
                <a:tab pos="457200" algn="l"/>
              </a:tabLst>
            </a:pPr>
            <a:r>
              <a:rPr lang="en-US" sz="1000" dirty="0">
                <a:solidFill>
                  <a:srgbClr val="002060"/>
                </a:solidFill>
                <a:effectLst/>
                <a:ea typeface="Calibri" panose="020F0502020204030204" pitchFamily="34" charset="0"/>
                <a:cs typeface="Times New Roman" panose="02020603050405020304" pitchFamily="18" charset="0"/>
              </a:rPr>
              <a:t>Jones-Jordan LA, Sinnott LT, Cotter SA, </a:t>
            </a:r>
            <a:r>
              <a:rPr lang="en-US" sz="1000" dirty="0" err="1">
                <a:solidFill>
                  <a:srgbClr val="002060"/>
                </a:solidFill>
                <a:effectLst/>
                <a:ea typeface="Calibri" panose="020F0502020204030204" pitchFamily="34" charset="0"/>
                <a:cs typeface="Times New Roman" panose="02020603050405020304" pitchFamily="18" charset="0"/>
              </a:rPr>
              <a:t>Kleinstein</a:t>
            </a:r>
            <a:r>
              <a:rPr lang="en-US" sz="1000" dirty="0">
                <a:solidFill>
                  <a:srgbClr val="002060"/>
                </a:solidFill>
                <a:effectLst/>
                <a:ea typeface="Calibri" panose="020F0502020204030204" pitchFamily="34" charset="0"/>
                <a:cs typeface="Times New Roman" panose="02020603050405020304" pitchFamily="18" charset="0"/>
              </a:rPr>
              <a:t> RN, Manny RE, </a:t>
            </a:r>
            <a:r>
              <a:rPr lang="en-US" sz="1000" dirty="0" err="1">
                <a:solidFill>
                  <a:srgbClr val="002060"/>
                </a:solidFill>
                <a:effectLst/>
                <a:ea typeface="Calibri" panose="020F0502020204030204" pitchFamily="34" charset="0"/>
                <a:cs typeface="Times New Roman" panose="02020603050405020304" pitchFamily="18" charset="0"/>
              </a:rPr>
              <a:t>Mutti</a:t>
            </a:r>
            <a:r>
              <a:rPr lang="en-US" sz="1000" dirty="0">
                <a:solidFill>
                  <a:srgbClr val="002060"/>
                </a:solidFill>
                <a:effectLst/>
                <a:ea typeface="Calibri" panose="020F0502020204030204" pitchFamily="34" charset="0"/>
                <a:cs typeface="Times New Roman" panose="02020603050405020304" pitchFamily="18" charset="0"/>
              </a:rPr>
              <a:t> DO, et al. Time outdoors, visual activity, and myopia progression in juvenile-onset myopes. Invest </a:t>
            </a:r>
            <a:r>
              <a:rPr lang="en-US" sz="1000" dirty="0" err="1">
                <a:solidFill>
                  <a:srgbClr val="002060"/>
                </a:solidFill>
                <a:effectLst/>
                <a:ea typeface="Calibri" panose="020F0502020204030204" pitchFamily="34" charset="0"/>
                <a:cs typeface="Times New Roman" panose="02020603050405020304" pitchFamily="18" charset="0"/>
              </a:rPr>
              <a:t>Ophthalmol</a:t>
            </a:r>
            <a:r>
              <a:rPr lang="en-US" sz="1000" dirty="0">
                <a:solidFill>
                  <a:srgbClr val="002060"/>
                </a:solidFill>
                <a:effectLst/>
                <a:ea typeface="Calibri" panose="020F0502020204030204" pitchFamily="34" charset="0"/>
                <a:cs typeface="Times New Roman" panose="02020603050405020304" pitchFamily="18" charset="0"/>
              </a:rPr>
              <a:t> Vis Sci. 2012 Oct 1;53(11):7169-75.</a:t>
            </a:r>
            <a:endParaRPr lang="fr-FR" sz="1000" dirty="0">
              <a:solidFill>
                <a:srgbClr val="002060"/>
              </a:solidFill>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ea typeface="Calibri" panose="020F0502020204030204" pitchFamily="34" charset="0"/>
                <a:cs typeface="Times New Roman" panose="02020603050405020304" pitchFamily="18" charset="0"/>
              </a:rPr>
              <a:t>Krause AJ, Simon E ben, Mander BA, Greer SM, </a:t>
            </a:r>
            <a:r>
              <a:rPr lang="fr-FR" sz="1000" dirty="0" err="1">
                <a:solidFill>
                  <a:srgbClr val="002060"/>
                </a:solidFill>
                <a:effectLst/>
                <a:ea typeface="Calibri" panose="020F0502020204030204" pitchFamily="34" charset="0"/>
                <a:cs typeface="Times New Roman" panose="02020603050405020304" pitchFamily="18" charset="0"/>
              </a:rPr>
              <a:t>Saletin</a:t>
            </a:r>
            <a:r>
              <a:rPr lang="fr-FR" sz="1000" dirty="0">
                <a:solidFill>
                  <a:srgbClr val="002060"/>
                </a:solidFill>
                <a:effectLst/>
                <a:ea typeface="Calibri" panose="020F0502020204030204" pitchFamily="34" charset="0"/>
                <a:cs typeface="Times New Roman" panose="02020603050405020304" pitchFamily="18" charset="0"/>
              </a:rPr>
              <a:t> JM, Goldstein-</a:t>
            </a:r>
            <a:r>
              <a:rPr lang="fr-FR" sz="1000" dirty="0" err="1">
                <a:solidFill>
                  <a:srgbClr val="002060"/>
                </a:solidFill>
                <a:effectLst/>
                <a:ea typeface="Calibri" panose="020F0502020204030204" pitchFamily="34" charset="0"/>
                <a:cs typeface="Times New Roman" panose="02020603050405020304" pitchFamily="18" charset="0"/>
              </a:rPr>
              <a:t>Piekarski</a:t>
            </a:r>
            <a:r>
              <a:rPr lang="fr-FR" sz="1000" dirty="0">
                <a:solidFill>
                  <a:srgbClr val="002060"/>
                </a:solidFill>
                <a:effectLst/>
                <a:ea typeface="Calibri" panose="020F0502020204030204" pitchFamily="34" charset="0"/>
                <a:cs typeface="Times New Roman" panose="02020603050405020304" pitchFamily="18" charset="0"/>
              </a:rPr>
              <a:t> AN, et al. The </a:t>
            </a:r>
            <a:r>
              <a:rPr lang="fr-FR" sz="1000" dirty="0" err="1">
                <a:solidFill>
                  <a:srgbClr val="002060"/>
                </a:solidFill>
                <a:effectLst/>
                <a:ea typeface="Calibri" panose="020F0502020204030204" pitchFamily="34" charset="0"/>
                <a:cs typeface="Times New Roman" panose="02020603050405020304" pitchFamily="18" charset="0"/>
              </a:rPr>
              <a:t>sleep-deprived</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human</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brain</a:t>
            </a:r>
            <a:r>
              <a:rPr lang="fr-FR" sz="1000" dirty="0">
                <a:solidFill>
                  <a:srgbClr val="002060"/>
                </a:solidFill>
                <a:effectLst/>
                <a:ea typeface="Calibri" panose="020F0502020204030204" pitchFamily="34" charset="0"/>
                <a:cs typeface="Times New Roman" panose="02020603050405020304" pitchFamily="18" charset="0"/>
              </a:rPr>
              <a:t>. Nat </a:t>
            </a:r>
            <a:r>
              <a:rPr lang="fr-FR" sz="1000" dirty="0" err="1">
                <a:solidFill>
                  <a:srgbClr val="002060"/>
                </a:solidFill>
                <a:effectLst/>
                <a:ea typeface="Calibri" panose="020F0502020204030204" pitchFamily="34" charset="0"/>
                <a:cs typeface="Times New Roman" panose="02020603050405020304" pitchFamily="18" charset="0"/>
              </a:rPr>
              <a:t>Rev</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Neurosci</a:t>
            </a:r>
            <a:r>
              <a:rPr lang="fr-FR" sz="1000" dirty="0">
                <a:solidFill>
                  <a:srgbClr val="002060"/>
                </a:solidFill>
                <a:effectLst/>
                <a:ea typeface="Calibri" panose="020F0502020204030204" pitchFamily="34" charset="0"/>
                <a:cs typeface="Times New Roman" panose="02020603050405020304" pitchFamily="18" charset="0"/>
              </a:rPr>
              <a:t>. 2017;18(7):404–18. </a:t>
            </a:r>
          </a:p>
          <a:p>
            <a:pPr marL="342900" lvl="0" indent="-342900">
              <a:lnSpc>
                <a:spcPct val="107000"/>
              </a:lnSpc>
              <a:spcAft>
                <a:spcPts val="800"/>
              </a:spcAft>
              <a:buFont typeface="Arial" panose="020B0604020202020204" pitchFamily="34" charset="0"/>
              <a:buChar char="•"/>
              <a:tabLst>
                <a:tab pos="457200" algn="l"/>
              </a:tabLst>
            </a:pPr>
            <a:r>
              <a:rPr lang="fr-FR" sz="1400" baseline="30000" dirty="0">
                <a:solidFill>
                  <a:srgbClr val="002060"/>
                </a:solidFill>
                <a:effectLst/>
                <a:ea typeface="Calibri" panose="020F0502020204030204" pitchFamily="34" charset="0"/>
                <a:cs typeface="Times New Roman" panose="02020603050405020304" pitchFamily="18" charset="0"/>
              </a:rPr>
              <a:t>Lachaux, JP  Le cerveau attentif, </a:t>
            </a:r>
            <a:r>
              <a:rPr lang="fr-FR" sz="1400" baseline="30000" dirty="0" err="1">
                <a:solidFill>
                  <a:srgbClr val="002060"/>
                </a:solidFill>
                <a:effectLst/>
                <a:ea typeface="Calibri" panose="020F0502020204030204" pitchFamily="34" charset="0"/>
                <a:cs typeface="Times New Roman" panose="02020603050405020304" pitchFamily="18" charset="0"/>
              </a:rPr>
              <a:t>Edd</a:t>
            </a:r>
            <a:r>
              <a:rPr lang="fr-FR" sz="1400" baseline="30000" dirty="0">
                <a:solidFill>
                  <a:srgbClr val="002060"/>
                </a:solidFill>
                <a:effectLst/>
                <a:ea typeface="Calibri" panose="020F0502020204030204" pitchFamily="34" charset="0"/>
                <a:cs typeface="Times New Roman" panose="02020603050405020304" pitchFamily="18" charset="0"/>
              </a:rPr>
              <a:t> Odile Jacob, 2011.</a:t>
            </a:r>
            <a:endParaRPr lang="fr-FR" sz="1400" dirty="0">
              <a:solidFill>
                <a:srgbClr val="002060"/>
              </a:solidFill>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ea typeface="Calibri" panose="020F0502020204030204" pitchFamily="34" charset="0"/>
                <a:cs typeface="Times New Roman" panose="02020603050405020304" pitchFamily="18" charset="0"/>
              </a:rPr>
              <a:t>Lachaux, JP  Le cerveau funambule, </a:t>
            </a:r>
            <a:r>
              <a:rPr lang="fr-FR" sz="1000" dirty="0" err="1">
                <a:solidFill>
                  <a:srgbClr val="002060"/>
                </a:solidFill>
                <a:effectLst/>
                <a:ea typeface="Calibri" panose="020F0502020204030204" pitchFamily="34" charset="0"/>
                <a:cs typeface="Times New Roman" panose="02020603050405020304" pitchFamily="18" charset="0"/>
              </a:rPr>
              <a:t>Edd</a:t>
            </a:r>
            <a:r>
              <a:rPr lang="fr-FR" sz="1000" dirty="0">
                <a:solidFill>
                  <a:srgbClr val="002060"/>
                </a:solidFill>
                <a:effectLst/>
                <a:ea typeface="Calibri" panose="020F0502020204030204" pitchFamily="34" charset="0"/>
                <a:cs typeface="Times New Roman" panose="02020603050405020304" pitchFamily="18" charset="0"/>
              </a:rPr>
              <a:t> Odile Jacob, 2015.</a:t>
            </a:r>
          </a:p>
          <a:p>
            <a:pPr marL="342900" lvl="0" indent="-342900">
              <a:lnSpc>
                <a:spcPct val="107000"/>
              </a:lnSpc>
              <a:spcAft>
                <a:spcPts val="800"/>
              </a:spcAft>
              <a:buFont typeface="Arial" panose="020B0604020202020204" pitchFamily="34" charset="0"/>
              <a:buChar char="•"/>
              <a:tabLst>
                <a:tab pos="457200" algn="l"/>
              </a:tabLst>
            </a:pPr>
            <a:r>
              <a:rPr lang="fr-FR" sz="1000" dirty="0" err="1">
                <a:solidFill>
                  <a:srgbClr val="002060"/>
                </a:solidFill>
                <a:effectLst/>
                <a:ea typeface="Calibri" panose="020F0502020204030204" pitchFamily="34" charset="0"/>
                <a:cs typeface="Times New Roman" panose="02020603050405020304" pitchFamily="18" charset="0"/>
              </a:rPr>
              <a:t>Lanningham</a:t>
            </a:r>
            <a:r>
              <a:rPr lang="fr-FR" sz="1000" dirty="0">
                <a:solidFill>
                  <a:srgbClr val="002060"/>
                </a:solidFill>
                <a:effectLst/>
                <a:ea typeface="Calibri" panose="020F0502020204030204" pitchFamily="34" charset="0"/>
                <a:cs typeface="Times New Roman" panose="02020603050405020304" pitchFamily="18" charset="0"/>
              </a:rPr>
              <a:t>-Foster L, Jensen TB, Foster RC, Redmond AB, Walker BA, Heinz D et al. Energy </a:t>
            </a:r>
            <a:r>
              <a:rPr lang="fr-FR" sz="1000" dirty="0" err="1">
                <a:solidFill>
                  <a:srgbClr val="002060"/>
                </a:solidFill>
                <a:effectLst/>
                <a:ea typeface="Calibri" panose="020F0502020204030204" pitchFamily="34" charset="0"/>
                <a:cs typeface="Times New Roman" panose="02020603050405020304" pitchFamily="18" charset="0"/>
              </a:rPr>
              <a:t>expenditure</a:t>
            </a:r>
            <a:r>
              <a:rPr lang="fr-FR" sz="1000" dirty="0">
                <a:solidFill>
                  <a:srgbClr val="002060"/>
                </a:solidFill>
                <a:effectLst/>
                <a:ea typeface="Calibri" panose="020F0502020204030204" pitchFamily="34" charset="0"/>
                <a:cs typeface="Times New Roman" panose="02020603050405020304" pitchFamily="18" charset="0"/>
              </a:rPr>
              <a:t> of </a:t>
            </a:r>
            <a:r>
              <a:rPr lang="fr-FR" sz="1000" dirty="0" err="1">
                <a:solidFill>
                  <a:srgbClr val="002060"/>
                </a:solidFill>
                <a:effectLst/>
                <a:ea typeface="Calibri" panose="020F0502020204030204" pitchFamily="34" charset="0"/>
                <a:cs typeface="Times New Roman" panose="02020603050405020304" pitchFamily="18" charset="0"/>
              </a:rPr>
              <a:t>sedentary</a:t>
            </a:r>
            <a:r>
              <a:rPr lang="fr-FR" sz="1000" dirty="0">
                <a:solidFill>
                  <a:srgbClr val="002060"/>
                </a:solidFill>
                <a:effectLst/>
                <a:ea typeface="Calibri" panose="020F0502020204030204" pitchFamily="34" charset="0"/>
                <a:cs typeface="Times New Roman" panose="02020603050405020304" pitchFamily="18" charset="0"/>
              </a:rPr>
              <a:t> screen time </a:t>
            </a:r>
            <a:r>
              <a:rPr lang="fr-FR" sz="1000" dirty="0" err="1">
                <a:solidFill>
                  <a:srgbClr val="002060"/>
                </a:solidFill>
                <a:effectLst/>
                <a:ea typeface="Calibri" panose="020F0502020204030204" pitchFamily="34" charset="0"/>
                <a:cs typeface="Times New Roman" panose="02020603050405020304" pitchFamily="18" charset="0"/>
              </a:rPr>
              <a:t>compared</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with</a:t>
            </a:r>
            <a:r>
              <a:rPr lang="fr-FR" sz="1000" dirty="0">
                <a:solidFill>
                  <a:srgbClr val="002060"/>
                </a:solidFill>
                <a:effectLst/>
                <a:ea typeface="Calibri" panose="020F0502020204030204" pitchFamily="34" charset="0"/>
                <a:cs typeface="Times New Roman" panose="02020603050405020304" pitchFamily="18" charset="0"/>
              </a:rPr>
              <a:t> active screen time for </a:t>
            </a:r>
            <a:r>
              <a:rPr lang="fr-FR" sz="1000" dirty="0" err="1">
                <a:solidFill>
                  <a:srgbClr val="002060"/>
                </a:solidFill>
                <a:effectLst/>
                <a:ea typeface="Calibri" panose="020F0502020204030204" pitchFamily="34" charset="0"/>
                <a:cs typeface="Times New Roman" panose="02020603050405020304" pitchFamily="18" charset="0"/>
              </a:rPr>
              <a:t>children</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Pediatrics</a:t>
            </a:r>
            <a:r>
              <a:rPr lang="fr-FR" sz="1000" dirty="0">
                <a:solidFill>
                  <a:srgbClr val="002060"/>
                </a:solidFill>
                <a:effectLst/>
                <a:ea typeface="Calibri" panose="020F0502020204030204" pitchFamily="34" charset="0"/>
                <a:cs typeface="Times New Roman" panose="02020603050405020304" pitchFamily="18" charset="0"/>
              </a:rPr>
              <a:t>. 2006;118:e1831-1835.</a:t>
            </a:r>
          </a:p>
          <a:p>
            <a:pPr marL="342900" lvl="0" indent="-342900">
              <a:lnSpc>
                <a:spcPct val="107000"/>
              </a:lnSpc>
              <a:spcAft>
                <a:spcPts val="800"/>
              </a:spcAft>
              <a:buFont typeface="Arial" panose="020B0604020202020204" pitchFamily="34" charset="0"/>
              <a:buChar char="•"/>
              <a:tabLst>
                <a:tab pos="457200" algn="l"/>
              </a:tabLst>
            </a:pPr>
            <a:r>
              <a:rPr lang="en-US" sz="1000" dirty="0" err="1">
                <a:solidFill>
                  <a:srgbClr val="002060"/>
                </a:solidFill>
                <a:effectLst/>
                <a:ea typeface="Calibri" panose="020F0502020204030204" pitchFamily="34" charset="0"/>
                <a:cs typeface="Times New Roman" panose="02020603050405020304" pitchFamily="18" charset="0"/>
              </a:rPr>
              <a:t>Lavie</a:t>
            </a:r>
            <a:r>
              <a:rPr lang="en-US" sz="1000" dirty="0">
                <a:solidFill>
                  <a:srgbClr val="002060"/>
                </a:solidFill>
                <a:effectLst/>
                <a:ea typeface="Calibri" panose="020F0502020204030204" pitchFamily="34" charset="0"/>
                <a:cs typeface="Times New Roman" panose="02020603050405020304" pitchFamily="18" charset="0"/>
              </a:rPr>
              <a:t> N, Hirst A, de </a:t>
            </a:r>
            <a:r>
              <a:rPr lang="en-US" sz="1000" dirty="0" err="1">
                <a:solidFill>
                  <a:srgbClr val="002060"/>
                </a:solidFill>
                <a:effectLst/>
                <a:ea typeface="Calibri" panose="020F0502020204030204" pitchFamily="34" charset="0"/>
                <a:cs typeface="Times New Roman" panose="02020603050405020304" pitchFamily="18" charset="0"/>
              </a:rPr>
              <a:t>Fockert</a:t>
            </a:r>
            <a:r>
              <a:rPr lang="en-US" sz="1000" dirty="0">
                <a:solidFill>
                  <a:srgbClr val="002060"/>
                </a:solidFill>
                <a:effectLst/>
                <a:ea typeface="Calibri" panose="020F0502020204030204" pitchFamily="34" charset="0"/>
                <a:cs typeface="Times New Roman" panose="02020603050405020304" pitchFamily="18" charset="0"/>
              </a:rPr>
              <a:t> JW, Viding E. Load theory of selective attention and cognitive control. </a:t>
            </a:r>
            <a:r>
              <a:rPr lang="fr-FR" sz="1000" dirty="0">
                <a:solidFill>
                  <a:srgbClr val="002060"/>
                </a:solidFill>
                <a:effectLst/>
                <a:ea typeface="Calibri" panose="020F0502020204030204" pitchFamily="34" charset="0"/>
                <a:cs typeface="Times New Roman" panose="02020603050405020304" pitchFamily="18" charset="0"/>
              </a:rPr>
              <a:t>J </a:t>
            </a:r>
            <a:r>
              <a:rPr lang="fr-FR" sz="1000" dirty="0" err="1">
                <a:solidFill>
                  <a:srgbClr val="002060"/>
                </a:solidFill>
                <a:effectLst/>
                <a:ea typeface="Calibri" panose="020F0502020204030204" pitchFamily="34" charset="0"/>
                <a:cs typeface="Times New Roman" panose="02020603050405020304" pitchFamily="18" charset="0"/>
              </a:rPr>
              <a:t>Exp</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Psychol</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Gen</a:t>
            </a:r>
            <a:r>
              <a:rPr lang="fr-FR" sz="1000" dirty="0">
                <a:solidFill>
                  <a:srgbClr val="002060"/>
                </a:solidFill>
                <a:effectLst/>
                <a:ea typeface="Calibri" panose="020F0502020204030204" pitchFamily="34" charset="0"/>
                <a:cs typeface="Times New Roman" panose="02020603050405020304" pitchFamily="18" charset="0"/>
              </a:rPr>
              <a:t>. 2004 Sep;133(3):339-54.</a:t>
            </a:r>
          </a:p>
          <a:p>
            <a:pPr marL="342900" lvl="0" indent="-342900">
              <a:lnSpc>
                <a:spcPct val="107000"/>
              </a:lnSpc>
              <a:spcAft>
                <a:spcPts val="800"/>
              </a:spcAft>
              <a:buFont typeface="Arial" panose="020B0604020202020204" pitchFamily="34" charset="0"/>
              <a:buChar char="•"/>
              <a:tabLst>
                <a:tab pos="457200" algn="l"/>
              </a:tabLst>
            </a:pPr>
            <a:r>
              <a:rPr lang="en-US" sz="1000" dirty="0">
                <a:solidFill>
                  <a:srgbClr val="002060"/>
                </a:solidFill>
                <a:effectLst/>
                <a:ea typeface="Calibri" panose="020F0502020204030204" pitchFamily="34" charset="0"/>
                <a:cs typeface="Times New Roman" panose="02020603050405020304" pitchFamily="18" charset="0"/>
              </a:rPr>
              <a:t> León-Mejía AC, Gutiérrez-Ortega M, Serrano-Pintado I et al. A systematic review on nomophobia prevalence: Surfacing results and standard guidelines for future research. </a:t>
            </a:r>
            <a:r>
              <a:rPr lang="en-US" sz="1000" dirty="0" err="1">
                <a:solidFill>
                  <a:srgbClr val="002060"/>
                </a:solidFill>
                <a:effectLst/>
                <a:ea typeface="Calibri" panose="020F0502020204030204" pitchFamily="34" charset="0"/>
                <a:cs typeface="Times New Roman" panose="02020603050405020304" pitchFamily="18" charset="0"/>
              </a:rPr>
              <a:t>PLoS</a:t>
            </a:r>
            <a:r>
              <a:rPr lang="en-US" sz="1000" dirty="0">
                <a:solidFill>
                  <a:srgbClr val="002060"/>
                </a:solidFill>
                <a:effectLst/>
                <a:ea typeface="Calibri" panose="020F0502020204030204" pitchFamily="34" charset="0"/>
                <a:cs typeface="Times New Roman" panose="02020603050405020304" pitchFamily="18" charset="0"/>
              </a:rPr>
              <a:t> One. 2021 May 18;16(5):e0250509.</a:t>
            </a:r>
          </a:p>
          <a:p>
            <a:pPr marL="342900" lvl="0" indent="-342900">
              <a:lnSpc>
                <a:spcPct val="107000"/>
              </a:lnSpc>
              <a:spcAft>
                <a:spcPts val="800"/>
              </a:spcAft>
              <a:tabLst>
                <a:tab pos="457200" algn="l"/>
              </a:tabLst>
            </a:pPr>
            <a:r>
              <a:rPr lang="fr-FR" sz="1000" dirty="0">
                <a:solidFill>
                  <a:srgbClr val="002060"/>
                </a:solidFill>
                <a:ea typeface="Calibri" panose="020F0502020204030204" pitchFamily="34" charset="0"/>
                <a:cs typeface="Times New Roman" panose="02020603050405020304" pitchFamily="18" charset="0"/>
              </a:rPr>
              <a:t>Levitt BB, Lai HC, </a:t>
            </a:r>
            <a:r>
              <a:rPr lang="fr-FR" sz="1000" dirty="0" err="1">
                <a:solidFill>
                  <a:srgbClr val="002060"/>
                </a:solidFill>
                <a:ea typeface="Calibri" panose="020F0502020204030204" pitchFamily="34" charset="0"/>
                <a:cs typeface="Times New Roman" panose="02020603050405020304" pitchFamily="18" charset="0"/>
              </a:rPr>
              <a:t>Manville</a:t>
            </a:r>
            <a:r>
              <a:rPr lang="fr-FR" sz="1000" dirty="0">
                <a:solidFill>
                  <a:srgbClr val="002060"/>
                </a:solidFill>
                <a:ea typeface="Calibri" panose="020F0502020204030204" pitchFamily="34" charset="0"/>
                <a:cs typeface="Times New Roman" panose="02020603050405020304" pitchFamily="18" charset="0"/>
              </a:rPr>
              <a:t> AM. </a:t>
            </a:r>
            <a:r>
              <a:rPr lang="fr-FR" sz="1000" dirty="0" err="1">
                <a:solidFill>
                  <a:srgbClr val="002060"/>
                </a:solidFill>
                <a:ea typeface="Calibri" panose="020F0502020204030204" pitchFamily="34" charset="0"/>
                <a:cs typeface="Times New Roman" panose="02020603050405020304" pitchFamily="18" charset="0"/>
              </a:rPr>
              <a:t>Effects</a:t>
            </a:r>
            <a:r>
              <a:rPr lang="fr-FR" sz="1000" dirty="0">
                <a:solidFill>
                  <a:srgbClr val="002060"/>
                </a:solidFill>
                <a:ea typeface="Calibri" panose="020F0502020204030204" pitchFamily="34" charset="0"/>
                <a:cs typeface="Times New Roman" panose="02020603050405020304" pitchFamily="18" charset="0"/>
              </a:rPr>
              <a:t> </a:t>
            </a:r>
            <a:r>
              <a:rPr lang="fr-FR" sz="1000" dirty="0">
                <a:solidFill>
                  <a:srgbClr val="002060"/>
                </a:solidFill>
                <a:effectLst/>
                <a:ea typeface="Calibri" panose="020F0502020204030204" pitchFamily="34" charset="0"/>
                <a:cs typeface="Times New Roman" panose="02020603050405020304" pitchFamily="18" charset="0"/>
              </a:rPr>
              <a:t>of non-</a:t>
            </a:r>
            <a:r>
              <a:rPr lang="fr-FR" sz="1000" dirty="0" err="1">
                <a:solidFill>
                  <a:srgbClr val="002060"/>
                </a:solidFill>
                <a:effectLst/>
                <a:ea typeface="Calibri" panose="020F0502020204030204" pitchFamily="34" charset="0"/>
                <a:cs typeface="Times New Roman" panose="02020603050405020304" pitchFamily="18" charset="0"/>
              </a:rPr>
              <a:t>ionizing</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electromagnetic</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fields</a:t>
            </a:r>
            <a:r>
              <a:rPr lang="fr-FR" sz="1000" dirty="0">
                <a:solidFill>
                  <a:srgbClr val="002060"/>
                </a:solidFill>
                <a:effectLst/>
                <a:ea typeface="Calibri" panose="020F0502020204030204" pitchFamily="34" charset="0"/>
                <a:cs typeface="Times New Roman" panose="02020603050405020304" pitchFamily="18" charset="0"/>
              </a:rPr>
              <a:t> on flora and </a:t>
            </a:r>
            <a:r>
              <a:rPr lang="fr-FR" sz="1000" dirty="0" err="1">
                <a:solidFill>
                  <a:srgbClr val="002060"/>
                </a:solidFill>
                <a:effectLst/>
                <a:ea typeface="Calibri" panose="020F0502020204030204" pitchFamily="34" charset="0"/>
                <a:cs typeface="Times New Roman" panose="02020603050405020304" pitchFamily="18" charset="0"/>
              </a:rPr>
              <a:t>fauna</a:t>
            </a:r>
            <a:r>
              <a:rPr lang="fr-FR" sz="1000" dirty="0">
                <a:solidFill>
                  <a:srgbClr val="002060"/>
                </a:solidFill>
                <a:effectLst/>
                <a:ea typeface="Calibri" panose="020F0502020204030204" pitchFamily="34" charset="0"/>
                <a:cs typeface="Times New Roman" panose="02020603050405020304" pitchFamily="18" charset="0"/>
              </a:rPr>
              <a:t>, part 1. Rising ambient EMF </a:t>
            </a:r>
            <a:r>
              <a:rPr lang="fr-FR" sz="1000" dirty="0" err="1">
                <a:solidFill>
                  <a:srgbClr val="002060"/>
                </a:solidFill>
                <a:effectLst/>
                <a:ea typeface="Calibri" panose="020F0502020204030204" pitchFamily="34" charset="0"/>
                <a:cs typeface="Times New Roman" panose="02020603050405020304" pitchFamily="18" charset="0"/>
              </a:rPr>
              <a:t>levels</a:t>
            </a:r>
            <a:r>
              <a:rPr lang="fr-FR" sz="1000" dirty="0">
                <a:solidFill>
                  <a:srgbClr val="002060"/>
                </a:solidFill>
                <a:effectLst/>
                <a:ea typeface="Calibri" panose="020F0502020204030204" pitchFamily="34" charset="0"/>
                <a:cs typeface="Times New Roman" panose="02020603050405020304" pitchFamily="18" charset="0"/>
              </a:rPr>
              <a:t> in the </a:t>
            </a:r>
            <a:r>
              <a:rPr lang="fr-FR" sz="1000" dirty="0" err="1">
                <a:solidFill>
                  <a:srgbClr val="002060"/>
                </a:solidFill>
                <a:effectLst/>
                <a:ea typeface="Calibri" panose="020F0502020204030204" pitchFamily="34" charset="0"/>
                <a:cs typeface="Times New Roman" panose="02020603050405020304" pitchFamily="18" charset="0"/>
              </a:rPr>
              <a:t>environment</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Rev</a:t>
            </a:r>
            <a:r>
              <a:rPr lang="fr-FR" sz="1000" dirty="0">
                <a:solidFill>
                  <a:srgbClr val="002060"/>
                </a:solidFill>
                <a:effectLst/>
                <a:ea typeface="Calibri" panose="020F0502020204030204" pitchFamily="34" charset="0"/>
                <a:cs typeface="Times New Roman" panose="02020603050405020304" pitchFamily="18" charset="0"/>
              </a:rPr>
              <a:t> Environ </a:t>
            </a:r>
            <a:r>
              <a:rPr lang="fr-FR" sz="1000" dirty="0" err="1">
                <a:solidFill>
                  <a:srgbClr val="002060"/>
                </a:solidFill>
                <a:effectLst/>
                <a:ea typeface="Calibri" panose="020F0502020204030204" pitchFamily="34" charset="0"/>
                <a:cs typeface="Times New Roman" panose="02020603050405020304" pitchFamily="18" charset="0"/>
              </a:rPr>
              <a:t>Health</a:t>
            </a:r>
            <a:r>
              <a:rPr lang="fr-FR" sz="1000" dirty="0">
                <a:solidFill>
                  <a:srgbClr val="002060"/>
                </a:solidFill>
                <a:effectLst/>
                <a:ea typeface="Calibri" panose="020F0502020204030204" pitchFamily="34" charset="0"/>
                <a:cs typeface="Times New Roman" panose="02020603050405020304" pitchFamily="18" charset="0"/>
              </a:rPr>
              <a:t>. 2021 May 27;37(1):81-122. </a:t>
            </a:r>
          </a:p>
          <a:p>
            <a:pPr marL="342900" indent="-342900">
              <a:lnSpc>
                <a:spcPct val="107000"/>
              </a:lnSpc>
              <a:spcAft>
                <a:spcPts val="800"/>
              </a:spcAft>
              <a:tabLst>
                <a:tab pos="457200" algn="l"/>
              </a:tabLst>
            </a:pPr>
            <a:r>
              <a:rPr lang="fr-FR" sz="1000" b="1" dirty="0">
                <a:solidFill>
                  <a:srgbClr val="002060"/>
                </a:solidFill>
              </a:rPr>
              <a:t>Levitt BB</a:t>
            </a:r>
            <a:r>
              <a:rPr lang="fr-FR" sz="1000" dirty="0">
                <a:solidFill>
                  <a:srgbClr val="002060"/>
                </a:solidFill>
              </a:rPr>
              <a:t>, Lai HC, </a:t>
            </a:r>
            <a:r>
              <a:rPr lang="fr-FR" sz="1000" dirty="0" err="1">
                <a:solidFill>
                  <a:srgbClr val="002060"/>
                </a:solidFill>
              </a:rPr>
              <a:t>Manville</a:t>
            </a:r>
            <a:r>
              <a:rPr lang="fr-FR" sz="1000" dirty="0">
                <a:solidFill>
                  <a:srgbClr val="002060"/>
                </a:solidFill>
              </a:rPr>
              <a:t> AM. </a:t>
            </a:r>
            <a:r>
              <a:rPr lang="fr-FR" sz="1000" b="0" i="0" strike="noStrike" dirty="0" err="1">
                <a:solidFill>
                  <a:srgbClr val="002060"/>
                </a:solidFill>
                <a:effectLst/>
              </a:rPr>
              <a:t>Effects</a:t>
            </a:r>
            <a:r>
              <a:rPr lang="fr-FR" sz="1000" b="0" i="0" strike="noStrike" dirty="0">
                <a:solidFill>
                  <a:srgbClr val="002060"/>
                </a:solidFill>
                <a:effectLst/>
              </a:rPr>
              <a:t> of non-</a:t>
            </a:r>
            <a:r>
              <a:rPr lang="fr-FR" sz="1000" b="0" i="0" strike="noStrike" dirty="0" err="1">
                <a:solidFill>
                  <a:srgbClr val="002060"/>
                </a:solidFill>
                <a:effectLst/>
              </a:rPr>
              <a:t>ionizing</a:t>
            </a:r>
            <a:r>
              <a:rPr lang="fr-FR" sz="1000" b="0" i="0" strike="noStrike" dirty="0">
                <a:solidFill>
                  <a:srgbClr val="002060"/>
                </a:solidFill>
                <a:effectLst/>
              </a:rPr>
              <a:t> </a:t>
            </a:r>
            <a:r>
              <a:rPr lang="fr-FR" sz="1000" b="0" i="0" strike="noStrike" dirty="0" err="1">
                <a:solidFill>
                  <a:srgbClr val="002060"/>
                </a:solidFill>
                <a:effectLst/>
              </a:rPr>
              <a:t>electromagnetic</a:t>
            </a:r>
            <a:r>
              <a:rPr lang="fr-FR" sz="1000" b="0" i="0" strike="noStrike" dirty="0">
                <a:solidFill>
                  <a:srgbClr val="002060"/>
                </a:solidFill>
                <a:effectLst/>
              </a:rPr>
              <a:t> </a:t>
            </a:r>
            <a:r>
              <a:rPr lang="fr-FR" sz="1000" b="0" i="0" strike="noStrike" dirty="0" err="1">
                <a:solidFill>
                  <a:srgbClr val="002060"/>
                </a:solidFill>
                <a:effectLst/>
              </a:rPr>
              <a:t>fields</a:t>
            </a:r>
            <a:r>
              <a:rPr lang="fr-FR" sz="1000" b="0" i="0" strike="noStrike" dirty="0">
                <a:solidFill>
                  <a:srgbClr val="002060"/>
                </a:solidFill>
                <a:effectLst/>
              </a:rPr>
              <a:t> on flora and </a:t>
            </a:r>
            <a:r>
              <a:rPr lang="fr-FR" sz="1000" b="0" i="0" strike="noStrike" dirty="0" err="1">
                <a:solidFill>
                  <a:srgbClr val="002060"/>
                </a:solidFill>
                <a:effectLst/>
              </a:rPr>
              <a:t>fauna</a:t>
            </a:r>
            <a:r>
              <a:rPr lang="fr-FR" sz="1000" b="0" i="0" strike="noStrike" dirty="0">
                <a:solidFill>
                  <a:srgbClr val="002060"/>
                </a:solidFill>
                <a:effectLst/>
              </a:rPr>
              <a:t>, Part 2 impacts: how </a:t>
            </a:r>
            <a:r>
              <a:rPr lang="fr-FR" sz="1000" b="0" i="0" strike="noStrike" dirty="0" err="1">
                <a:solidFill>
                  <a:srgbClr val="002060"/>
                </a:solidFill>
                <a:effectLst/>
              </a:rPr>
              <a:t>species</a:t>
            </a:r>
            <a:r>
              <a:rPr lang="fr-FR" sz="1000" b="0" i="0" strike="noStrike" dirty="0">
                <a:solidFill>
                  <a:srgbClr val="002060"/>
                </a:solidFill>
                <a:effectLst/>
              </a:rPr>
              <a:t> </a:t>
            </a:r>
            <a:r>
              <a:rPr lang="fr-FR" sz="1000" b="0" i="0" strike="noStrike" dirty="0" err="1">
                <a:solidFill>
                  <a:srgbClr val="002060"/>
                </a:solidFill>
                <a:effectLst/>
              </a:rPr>
              <a:t>interact</a:t>
            </a:r>
            <a:r>
              <a:rPr lang="fr-FR" sz="1000" b="0" i="0" strike="noStrike" dirty="0">
                <a:solidFill>
                  <a:srgbClr val="002060"/>
                </a:solidFill>
                <a:effectLst/>
              </a:rPr>
              <a:t> </a:t>
            </a:r>
            <a:r>
              <a:rPr lang="fr-FR" sz="1000" b="0" i="0" strike="noStrike" dirty="0" err="1">
                <a:solidFill>
                  <a:srgbClr val="002060"/>
                </a:solidFill>
                <a:effectLst/>
              </a:rPr>
              <a:t>with</a:t>
            </a:r>
            <a:r>
              <a:rPr lang="fr-FR" sz="1000" b="0" i="0" strike="noStrike" dirty="0">
                <a:solidFill>
                  <a:srgbClr val="002060"/>
                </a:solidFill>
                <a:effectLst/>
              </a:rPr>
              <a:t> </a:t>
            </a:r>
            <a:r>
              <a:rPr lang="fr-FR" sz="1000" b="0" i="0" strike="noStrike" dirty="0" err="1">
                <a:solidFill>
                  <a:srgbClr val="002060"/>
                </a:solidFill>
                <a:effectLst/>
              </a:rPr>
              <a:t>natural</a:t>
            </a:r>
            <a:r>
              <a:rPr lang="fr-FR" sz="1000" b="0" i="0" strike="noStrike" dirty="0">
                <a:solidFill>
                  <a:srgbClr val="002060"/>
                </a:solidFill>
                <a:effectLst/>
              </a:rPr>
              <a:t> and man-made </a:t>
            </a:r>
            <a:r>
              <a:rPr lang="fr-FR" sz="1000" b="0" i="0" strike="noStrike" dirty="0" err="1">
                <a:solidFill>
                  <a:srgbClr val="002060"/>
                </a:solidFill>
                <a:effectLst/>
              </a:rPr>
              <a:t>EMF</a:t>
            </a:r>
            <a:r>
              <a:rPr lang="fr-FR" sz="1000" b="0" i="0" dirty="0" err="1">
                <a:solidFill>
                  <a:srgbClr val="002060"/>
                </a:solidFill>
                <a:effectLst/>
              </a:rPr>
              <a:t>.Rev</a:t>
            </a:r>
            <a:r>
              <a:rPr lang="fr-FR" sz="1000" b="0" i="0" dirty="0">
                <a:solidFill>
                  <a:srgbClr val="002060"/>
                </a:solidFill>
                <a:effectLst/>
              </a:rPr>
              <a:t> Environ </a:t>
            </a:r>
            <a:r>
              <a:rPr lang="fr-FR" sz="1000" b="0" i="0" dirty="0" err="1">
                <a:solidFill>
                  <a:srgbClr val="002060"/>
                </a:solidFill>
                <a:effectLst/>
              </a:rPr>
              <a:t>Health</a:t>
            </a:r>
            <a:r>
              <a:rPr lang="fr-FR" sz="1000" b="0" i="0" dirty="0">
                <a:solidFill>
                  <a:srgbClr val="002060"/>
                </a:solidFill>
                <a:effectLst/>
              </a:rPr>
              <a:t>. 2021 </a:t>
            </a:r>
            <a:r>
              <a:rPr lang="fr-FR" sz="1000" b="0" i="0" dirty="0" err="1">
                <a:solidFill>
                  <a:srgbClr val="002060"/>
                </a:solidFill>
                <a:effectLst/>
              </a:rPr>
              <a:t>Jul</a:t>
            </a:r>
            <a:r>
              <a:rPr lang="fr-FR" sz="1000" b="0" i="0" dirty="0">
                <a:solidFill>
                  <a:srgbClr val="002060"/>
                </a:solidFill>
                <a:effectLst/>
              </a:rPr>
              <a:t> 8;37(3):327-406.</a:t>
            </a:r>
          </a:p>
          <a:p>
            <a:pPr marL="342900" indent="-342900">
              <a:lnSpc>
                <a:spcPct val="107000"/>
              </a:lnSpc>
              <a:spcAft>
                <a:spcPts val="800"/>
              </a:spcAft>
              <a:tabLst>
                <a:tab pos="457200" algn="l"/>
              </a:tabLst>
            </a:pPr>
            <a:r>
              <a:rPr lang="en-US" sz="1000" dirty="0">
                <a:solidFill>
                  <a:srgbClr val="002060"/>
                </a:solidFill>
                <a:ea typeface="Calibri" panose="020F0502020204030204" pitchFamily="34" charset="0"/>
                <a:cs typeface="Times New Roman" panose="02020603050405020304" pitchFamily="18" charset="0"/>
              </a:rPr>
              <a:t>Levitt BB, Lai HC, Manville AM. </a:t>
            </a:r>
            <a:r>
              <a:rPr lang="en-US" sz="1000" dirty="0">
                <a:solidFill>
                  <a:srgbClr val="002060"/>
                </a:solidFill>
                <a:effectLst/>
                <a:ea typeface="Calibri" panose="020F0502020204030204" pitchFamily="34" charset="0"/>
                <a:cs typeface="Times New Roman" panose="02020603050405020304" pitchFamily="18" charset="0"/>
              </a:rPr>
              <a:t>Effects of non-ionizing electromagnetic fields on flora and fauna, Part 3. Exposure standards, public policy, laws, and future directions. Rev Environ Health. 2021 Sep 27;37(4):531-558.</a:t>
            </a:r>
          </a:p>
          <a:p>
            <a:pPr marL="342900" lvl="0" indent="-342900">
              <a:lnSpc>
                <a:spcPct val="107000"/>
              </a:lnSpc>
              <a:spcAft>
                <a:spcPts val="800"/>
              </a:spcAft>
              <a:buFont typeface="Arial" panose="020B0604020202020204" pitchFamily="34" charset="0"/>
              <a:buChar char="•"/>
              <a:tabLst>
                <a:tab pos="457200" algn="l"/>
              </a:tabLst>
            </a:pPr>
            <a:r>
              <a:rPr lang="fr-FR" sz="1000" dirty="0" err="1">
                <a:solidFill>
                  <a:srgbClr val="002060"/>
                </a:solidFill>
                <a:effectLst/>
                <a:ea typeface="Calibri" panose="020F0502020204030204" pitchFamily="34" charset="0"/>
                <a:cs typeface="Times New Roman" panose="02020603050405020304" pitchFamily="18" charset="0"/>
              </a:rPr>
              <a:t>Liew</a:t>
            </a:r>
            <a:r>
              <a:rPr lang="fr-FR" sz="1000" dirty="0">
                <a:solidFill>
                  <a:srgbClr val="002060"/>
                </a:solidFill>
                <a:effectLst/>
                <a:ea typeface="Calibri" panose="020F0502020204030204" pitchFamily="34" charset="0"/>
                <a:cs typeface="Times New Roman" panose="02020603050405020304" pitchFamily="18" charset="0"/>
              </a:rPr>
              <a:t> SC, Aung T. </a:t>
            </a:r>
            <a:r>
              <a:rPr lang="fr-FR" sz="1000" dirty="0" err="1">
                <a:solidFill>
                  <a:srgbClr val="002060"/>
                </a:solidFill>
                <a:effectLst/>
                <a:ea typeface="Calibri" panose="020F0502020204030204" pitchFamily="34" charset="0"/>
                <a:cs typeface="Times New Roman" panose="02020603050405020304" pitchFamily="18" charset="0"/>
              </a:rPr>
              <a:t>Sleep</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deprivation</a:t>
            </a:r>
            <a:r>
              <a:rPr lang="fr-FR" sz="1000" dirty="0">
                <a:solidFill>
                  <a:srgbClr val="002060"/>
                </a:solidFill>
                <a:effectLst/>
                <a:ea typeface="Calibri" panose="020F0502020204030204" pitchFamily="34" charset="0"/>
                <a:cs typeface="Times New Roman" panose="02020603050405020304" pitchFamily="18" charset="0"/>
              </a:rPr>
              <a:t> and </a:t>
            </a:r>
            <a:r>
              <a:rPr lang="fr-FR" sz="1000" dirty="0" err="1">
                <a:solidFill>
                  <a:srgbClr val="002060"/>
                </a:solidFill>
                <a:effectLst/>
                <a:ea typeface="Calibri" panose="020F0502020204030204" pitchFamily="34" charset="0"/>
                <a:cs typeface="Times New Roman" panose="02020603050405020304" pitchFamily="18" charset="0"/>
              </a:rPr>
              <a:t>its</a:t>
            </a:r>
            <a:r>
              <a:rPr lang="fr-FR" sz="1000" dirty="0">
                <a:solidFill>
                  <a:srgbClr val="002060"/>
                </a:solidFill>
                <a:effectLst/>
                <a:ea typeface="Calibri" panose="020F0502020204030204" pitchFamily="34" charset="0"/>
                <a:cs typeface="Times New Roman" panose="02020603050405020304" pitchFamily="18" charset="0"/>
              </a:rPr>
              <a:t> association </a:t>
            </a:r>
            <a:r>
              <a:rPr lang="fr-FR" sz="1000" dirty="0" err="1">
                <a:solidFill>
                  <a:srgbClr val="002060"/>
                </a:solidFill>
                <a:effectLst/>
                <a:ea typeface="Calibri" panose="020F0502020204030204" pitchFamily="34" charset="0"/>
                <a:cs typeface="Times New Roman" panose="02020603050405020304" pitchFamily="18" charset="0"/>
              </a:rPr>
              <a:t>with</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diseases</a:t>
            </a:r>
            <a:r>
              <a:rPr lang="fr-FR" sz="1000" dirty="0">
                <a:solidFill>
                  <a:srgbClr val="002060"/>
                </a:solidFill>
                <a:effectLst/>
                <a:ea typeface="Calibri" panose="020F0502020204030204" pitchFamily="34" charset="0"/>
                <a:cs typeface="Times New Roman" panose="02020603050405020304" pitchFamily="18" charset="0"/>
              </a:rPr>
              <a:t>- a </a:t>
            </a:r>
            <a:r>
              <a:rPr lang="fr-FR" sz="1000" dirty="0" err="1">
                <a:solidFill>
                  <a:srgbClr val="002060"/>
                </a:solidFill>
                <a:effectLst/>
                <a:ea typeface="Calibri" panose="020F0502020204030204" pitchFamily="34" charset="0"/>
                <a:cs typeface="Times New Roman" panose="02020603050405020304" pitchFamily="18" charset="0"/>
              </a:rPr>
              <a:t>review</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Sleep</a:t>
            </a:r>
            <a:r>
              <a:rPr lang="fr-FR" sz="1000" dirty="0">
                <a:solidFill>
                  <a:srgbClr val="002060"/>
                </a:solidFill>
                <a:effectLst/>
                <a:ea typeface="Calibri" panose="020F0502020204030204" pitchFamily="34" charset="0"/>
                <a:cs typeface="Times New Roman" panose="02020603050405020304" pitchFamily="18" charset="0"/>
              </a:rPr>
              <a:t> Med. 2021;77:192–204. </a:t>
            </a:r>
          </a:p>
          <a:p>
            <a:pPr marL="342900" lvl="0" indent="-342900">
              <a:lnSpc>
                <a:spcPct val="107000"/>
              </a:lnSpc>
              <a:spcAft>
                <a:spcPts val="800"/>
              </a:spcAft>
              <a:buFont typeface="Arial" panose="020B0604020202020204" pitchFamily="34" charset="0"/>
              <a:buChar char="•"/>
              <a:tabLst>
                <a:tab pos="457200" algn="l"/>
              </a:tabLst>
            </a:pPr>
            <a:r>
              <a:rPr lang="en-US" sz="1000" dirty="0">
                <a:solidFill>
                  <a:srgbClr val="002060"/>
                </a:solidFill>
                <a:effectLst/>
                <a:ea typeface="Calibri" panose="020F0502020204030204" pitchFamily="34" charset="0"/>
                <a:cs typeface="Times New Roman" panose="02020603050405020304" pitchFamily="18" charset="0"/>
              </a:rPr>
              <a:t>Lillard AS, et al. The immediate impact of different types of television on young children's executive function. Pediatrics. 2011.</a:t>
            </a: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ea typeface="Calibri" panose="020F0502020204030204" pitchFamily="34" charset="0"/>
                <a:cs typeface="Times New Roman" panose="02020603050405020304" pitchFamily="18" charset="0"/>
              </a:rPr>
              <a:t>Lopez-</a:t>
            </a:r>
            <a:r>
              <a:rPr lang="fr-FR" sz="1000" dirty="0" err="1">
                <a:solidFill>
                  <a:srgbClr val="002060"/>
                </a:solidFill>
                <a:effectLst/>
                <a:ea typeface="Calibri" panose="020F0502020204030204" pitchFamily="34" charset="0"/>
                <a:cs typeface="Times New Roman" panose="02020603050405020304" pitchFamily="18" charset="0"/>
              </a:rPr>
              <a:t>Rodriquez</a:t>
            </a:r>
            <a:r>
              <a:rPr lang="fr-FR" sz="1000" dirty="0">
                <a:solidFill>
                  <a:srgbClr val="002060"/>
                </a:solidFill>
                <a:effectLst/>
                <a:ea typeface="Calibri" panose="020F0502020204030204" pitchFamily="34" charset="0"/>
                <a:cs typeface="Times New Roman" panose="02020603050405020304" pitchFamily="18" charset="0"/>
              </a:rPr>
              <a:t> D, </a:t>
            </a:r>
            <a:r>
              <a:rPr lang="fr-FR" sz="1000" dirty="0" err="1">
                <a:solidFill>
                  <a:srgbClr val="002060"/>
                </a:solidFill>
                <a:effectLst/>
                <a:ea typeface="Calibri" panose="020F0502020204030204" pitchFamily="34" charset="0"/>
                <a:cs typeface="Times New Roman" panose="02020603050405020304" pitchFamily="18" charset="0"/>
              </a:rPr>
              <a:t>Franssen</a:t>
            </a:r>
            <a:r>
              <a:rPr lang="fr-FR" sz="1000" dirty="0">
                <a:solidFill>
                  <a:srgbClr val="002060"/>
                </a:solidFill>
                <a:effectLst/>
                <a:ea typeface="Calibri" panose="020F0502020204030204" pitchFamily="34" charset="0"/>
                <a:cs typeface="Times New Roman" panose="02020603050405020304" pitchFamily="18" charset="0"/>
              </a:rPr>
              <a:t> D, </a:t>
            </a:r>
            <a:r>
              <a:rPr lang="fr-FR" sz="1000" dirty="0" err="1">
                <a:solidFill>
                  <a:srgbClr val="002060"/>
                </a:solidFill>
                <a:effectLst/>
                <a:ea typeface="Calibri" panose="020F0502020204030204" pitchFamily="34" charset="0"/>
                <a:cs typeface="Times New Roman" panose="02020603050405020304" pitchFamily="18" charset="0"/>
              </a:rPr>
              <a:t>Heger</a:t>
            </a:r>
            <a:r>
              <a:rPr lang="fr-FR" sz="1000" dirty="0">
                <a:solidFill>
                  <a:srgbClr val="002060"/>
                </a:solidFill>
                <a:effectLst/>
                <a:ea typeface="Calibri" panose="020F0502020204030204" pitchFamily="34" charset="0"/>
                <a:cs typeface="Times New Roman" panose="02020603050405020304" pitchFamily="18" charset="0"/>
              </a:rPr>
              <a:t> S, Parent AS, Endocrine-</a:t>
            </a:r>
            <a:r>
              <a:rPr lang="fr-FR" sz="1000" dirty="0" err="1">
                <a:solidFill>
                  <a:srgbClr val="002060"/>
                </a:solidFill>
                <a:effectLst/>
                <a:ea typeface="Calibri" panose="020F0502020204030204" pitchFamily="34" charset="0"/>
                <a:cs typeface="Times New Roman" panose="02020603050405020304" pitchFamily="18" charset="0"/>
              </a:rPr>
              <a:t>disrupting</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chemicals</a:t>
            </a:r>
            <a:r>
              <a:rPr lang="fr-FR" sz="1000" dirty="0">
                <a:solidFill>
                  <a:srgbClr val="002060"/>
                </a:solidFill>
                <a:effectLst/>
                <a:ea typeface="Calibri" panose="020F0502020204030204" pitchFamily="34" charset="0"/>
                <a:cs typeface="Times New Roman" panose="02020603050405020304" pitchFamily="18" charset="0"/>
              </a:rPr>
              <a:t> and </a:t>
            </a:r>
            <a:r>
              <a:rPr lang="fr-FR" sz="1000" dirty="0" err="1">
                <a:solidFill>
                  <a:srgbClr val="002060"/>
                </a:solidFill>
                <a:effectLst/>
                <a:ea typeface="Calibri" panose="020F0502020204030204" pitchFamily="34" charset="0"/>
                <a:cs typeface="Times New Roman" panose="02020603050405020304" pitchFamily="18" charset="0"/>
              </a:rPr>
              <a:t>their</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effects</a:t>
            </a:r>
            <a:r>
              <a:rPr lang="fr-FR" sz="1000" dirty="0">
                <a:solidFill>
                  <a:srgbClr val="002060"/>
                </a:solidFill>
                <a:effectLst/>
                <a:ea typeface="Calibri" panose="020F0502020204030204" pitchFamily="34" charset="0"/>
                <a:cs typeface="Times New Roman" panose="02020603050405020304" pitchFamily="18" charset="0"/>
              </a:rPr>
              <a:t> on </a:t>
            </a:r>
            <a:r>
              <a:rPr lang="fr-FR" sz="1000" dirty="0" err="1">
                <a:solidFill>
                  <a:srgbClr val="002060"/>
                </a:solidFill>
                <a:effectLst/>
                <a:ea typeface="Calibri" panose="020F0502020204030204" pitchFamily="34" charset="0"/>
                <a:cs typeface="Times New Roman" panose="02020603050405020304" pitchFamily="18" charset="0"/>
              </a:rPr>
              <a:t>puberty</a:t>
            </a:r>
            <a:r>
              <a:rPr lang="fr-FR" sz="1000" dirty="0">
                <a:solidFill>
                  <a:srgbClr val="002060"/>
                </a:solidFill>
                <a:effectLst/>
                <a:ea typeface="Calibri" panose="020F0502020204030204" pitchFamily="34" charset="0"/>
                <a:cs typeface="Times New Roman" panose="02020603050405020304" pitchFamily="18" charset="0"/>
              </a:rPr>
              <a:t>, Endocrine-</a:t>
            </a:r>
            <a:r>
              <a:rPr lang="fr-FR" sz="1000" dirty="0" err="1">
                <a:solidFill>
                  <a:srgbClr val="002060"/>
                </a:solidFill>
                <a:effectLst/>
                <a:ea typeface="Calibri" panose="020F0502020204030204" pitchFamily="34" charset="0"/>
                <a:cs typeface="Times New Roman" panose="02020603050405020304" pitchFamily="18" charset="0"/>
              </a:rPr>
              <a:t>disrupting</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chemicals</a:t>
            </a:r>
            <a:r>
              <a:rPr lang="fr-FR" sz="1000" dirty="0">
                <a:solidFill>
                  <a:srgbClr val="002060"/>
                </a:solidFill>
                <a:effectLst/>
                <a:ea typeface="Calibri" panose="020F0502020204030204" pitchFamily="34" charset="0"/>
                <a:cs typeface="Times New Roman" panose="02020603050405020304" pitchFamily="18" charset="0"/>
              </a:rPr>
              <a:t> and </a:t>
            </a:r>
            <a:r>
              <a:rPr lang="fr-FR" sz="1000" dirty="0" err="1">
                <a:solidFill>
                  <a:srgbClr val="002060"/>
                </a:solidFill>
                <a:effectLst/>
                <a:ea typeface="Calibri" panose="020F0502020204030204" pitchFamily="34" charset="0"/>
                <a:cs typeface="Times New Roman" panose="02020603050405020304" pitchFamily="18" charset="0"/>
              </a:rPr>
              <a:t>their</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effects</a:t>
            </a:r>
            <a:r>
              <a:rPr lang="fr-FR" sz="1000" dirty="0">
                <a:solidFill>
                  <a:srgbClr val="002060"/>
                </a:solidFill>
                <a:effectLst/>
                <a:ea typeface="Calibri" panose="020F0502020204030204" pitchFamily="34" charset="0"/>
                <a:cs typeface="Times New Roman" panose="02020603050405020304" pitchFamily="18" charset="0"/>
              </a:rPr>
              <a:t> on </a:t>
            </a:r>
            <a:r>
              <a:rPr lang="fr-FR" sz="1000" dirty="0" err="1">
                <a:solidFill>
                  <a:srgbClr val="002060"/>
                </a:solidFill>
                <a:effectLst/>
                <a:ea typeface="Calibri" panose="020F0502020204030204" pitchFamily="34" charset="0"/>
                <a:cs typeface="Times New Roman" panose="02020603050405020304" pitchFamily="18" charset="0"/>
              </a:rPr>
              <a:t>puberty</a:t>
            </a:r>
            <a:r>
              <a:rPr lang="fr-FR" sz="1000" dirty="0">
                <a:solidFill>
                  <a:srgbClr val="002060"/>
                </a:solidFill>
                <a:effectLst/>
                <a:ea typeface="Calibri" panose="020F0502020204030204" pitchFamily="34" charset="0"/>
                <a:cs typeface="Times New Roman" panose="02020603050405020304" pitchFamily="18" charset="0"/>
              </a:rPr>
              <a:t>. Best </a:t>
            </a:r>
            <a:r>
              <a:rPr lang="fr-FR" sz="1000" dirty="0" err="1">
                <a:solidFill>
                  <a:srgbClr val="002060"/>
                </a:solidFill>
                <a:effectLst/>
                <a:ea typeface="Calibri" panose="020F0502020204030204" pitchFamily="34" charset="0"/>
                <a:cs typeface="Times New Roman" panose="02020603050405020304" pitchFamily="18" charset="0"/>
              </a:rPr>
              <a:t>Pract</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Res</a:t>
            </a:r>
            <a:r>
              <a:rPr lang="fr-FR" sz="1000" dirty="0">
                <a:solidFill>
                  <a:srgbClr val="002060"/>
                </a:solidFill>
                <a:effectLst/>
                <a:ea typeface="Calibri" panose="020F0502020204030204" pitchFamily="34" charset="0"/>
                <a:cs typeface="Times New Roman" panose="02020603050405020304" pitchFamily="18" charset="0"/>
              </a:rPr>
              <a:t> Clin </a:t>
            </a:r>
            <a:r>
              <a:rPr lang="fr-FR" sz="1000" dirty="0" err="1">
                <a:solidFill>
                  <a:srgbClr val="002060"/>
                </a:solidFill>
                <a:effectLst/>
                <a:ea typeface="Calibri" panose="020F0502020204030204" pitchFamily="34" charset="0"/>
                <a:cs typeface="Times New Roman" panose="02020603050405020304" pitchFamily="18" charset="0"/>
              </a:rPr>
              <a:t>Endocrinol</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Metab</a:t>
            </a:r>
            <a:r>
              <a:rPr lang="fr-FR" sz="1000" dirty="0">
                <a:solidFill>
                  <a:srgbClr val="002060"/>
                </a:solidFill>
                <a:effectLst/>
                <a:ea typeface="Calibri" panose="020F0502020204030204" pitchFamily="34" charset="0"/>
                <a:cs typeface="Times New Roman" panose="02020603050405020304" pitchFamily="18" charset="0"/>
              </a:rPr>
              <a:t>. 2021 Sep;35(5):101579.</a:t>
            </a: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ea typeface="Calibri" panose="020F0502020204030204" pitchFamily="34" charset="0"/>
                <a:cs typeface="Times New Roman" panose="02020603050405020304" pitchFamily="18" charset="0"/>
              </a:rPr>
              <a:t>Lu C, Sun H, Huang J, Yin S, Hou W, Zhang J, et al. Long-</a:t>
            </a:r>
            <a:r>
              <a:rPr lang="fr-FR" sz="1000" dirty="0" err="1">
                <a:solidFill>
                  <a:srgbClr val="002060"/>
                </a:solidFill>
                <a:effectLst/>
                <a:ea typeface="Calibri" panose="020F0502020204030204" pitchFamily="34" charset="0"/>
                <a:cs typeface="Times New Roman" panose="02020603050405020304" pitchFamily="18" charset="0"/>
              </a:rPr>
              <a:t>Term</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Sleep</a:t>
            </a:r>
            <a:r>
              <a:rPr lang="fr-FR" sz="1000" dirty="0">
                <a:solidFill>
                  <a:srgbClr val="002060"/>
                </a:solidFill>
                <a:effectLst/>
                <a:ea typeface="Calibri" panose="020F0502020204030204" pitchFamily="34" charset="0"/>
                <a:cs typeface="Times New Roman" panose="02020603050405020304" pitchFamily="18" charset="0"/>
              </a:rPr>
              <a:t> Duration as a Risk Factor for </a:t>
            </a:r>
            <a:r>
              <a:rPr lang="fr-FR" sz="1000" dirty="0" err="1">
                <a:solidFill>
                  <a:srgbClr val="002060"/>
                </a:solidFill>
                <a:effectLst/>
                <a:ea typeface="Calibri" panose="020F0502020204030204" pitchFamily="34" charset="0"/>
                <a:cs typeface="Times New Roman" panose="02020603050405020304" pitchFamily="18" charset="0"/>
              </a:rPr>
              <a:t>Breast</a:t>
            </a:r>
            <a:r>
              <a:rPr lang="fr-FR" sz="1000" dirty="0">
                <a:solidFill>
                  <a:srgbClr val="002060"/>
                </a:solidFill>
                <a:effectLst/>
                <a:ea typeface="Calibri" panose="020F0502020204030204" pitchFamily="34" charset="0"/>
                <a:cs typeface="Times New Roman" panose="02020603050405020304" pitchFamily="18" charset="0"/>
              </a:rPr>
              <a:t> Cancer: Evidence </a:t>
            </a:r>
            <a:r>
              <a:rPr lang="fr-FR" sz="1000" dirty="0" err="1">
                <a:solidFill>
                  <a:srgbClr val="002060"/>
                </a:solidFill>
                <a:effectLst/>
                <a:ea typeface="Calibri" panose="020F0502020204030204" pitchFamily="34" charset="0"/>
                <a:cs typeface="Times New Roman" panose="02020603050405020304" pitchFamily="18" charset="0"/>
              </a:rPr>
              <a:t>from</a:t>
            </a:r>
            <a:r>
              <a:rPr lang="fr-FR" sz="1000" dirty="0">
                <a:solidFill>
                  <a:srgbClr val="002060"/>
                </a:solidFill>
                <a:effectLst/>
                <a:ea typeface="Calibri" panose="020F0502020204030204" pitchFamily="34" charset="0"/>
                <a:cs typeface="Times New Roman" panose="02020603050405020304" pitchFamily="18" charset="0"/>
              </a:rPr>
              <a:t> a </a:t>
            </a:r>
            <a:r>
              <a:rPr lang="fr-FR" sz="1000" dirty="0" err="1">
                <a:solidFill>
                  <a:srgbClr val="002060"/>
                </a:solidFill>
                <a:effectLst/>
                <a:ea typeface="Calibri" panose="020F0502020204030204" pitchFamily="34" charset="0"/>
                <a:cs typeface="Times New Roman" panose="02020603050405020304" pitchFamily="18" charset="0"/>
              </a:rPr>
              <a:t>Systematic</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Review</a:t>
            </a:r>
            <a:r>
              <a:rPr lang="fr-FR" sz="1000" dirty="0">
                <a:solidFill>
                  <a:srgbClr val="002060"/>
                </a:solidFill>
                <a:effectLst/>
                <a:ea typeface="Calibri" panose="020F0502020204030204" pitchFamily="34" charset="0"/>
                <a:cs typeface="Times New Roman" panose="02020603050405020304" pitchFamily="18" charset="0"/>
              </a:rPr>
              <a:t> and Dose-</a:t>
            </a:r>
            <a:r>
              <a:rPr lang="fr-FR" sz="1000" dirty="0" err="1">
                <a:solidFill>
                  <a:srgbClr val="002060"/>
                </a:solidFill>
                <a:effectLst/>
                <a:ea typeface="Calibri" panose="020F0502020204030204" pitchFamily="34" charset="0"/>
                <a:cs typeface="Times New Roman" panose="02020603050405020304" pitchFamily="18" charset="0"/>
              </a:rPr>
              <a:t>Response</a:t>
            </a:r>
            <a:r>
              <a:rPr lang="fr-FR" sz="1000" dirty="0">
                <a:solidFill>
                  <a:srgbClr val="002060"/>
                </a:solidFill>
                <a:effectLst/>
                <a:ea typeface="Calibri" panose="020F0502020204030204" pitchFamily="34" charset="0"/>
                <a:cs typeface="Times New Roman" panose="02020603050405020304" pitchFamily="18" charset="0"/>
              </a:rPr>
              <a:t> Meta-</a:t>
            </a:r>
            <a:r>
              <a:rPr lang="fr-FR" sz="1000" dirty="0" err="1">
                <a:solidFill>
                  <a:srgbClr val="002060"/>
                </a:solidFill>
                <a:effectLst/>
                <a:ea typeface="Calibri" panose="020F0502020204030204" pitchFamily="34" charset="0"/>
                <a:cs typeface="Times New Roman" panose="02020603050405020304" pitchFamily="18" charset="0"/>
              </a:rPr>
              <a:t>Analysis</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Biomed</a:t>
            </a:r>
            <a:r>
              <a:rPr lang="fr-FR" sz="1000" dirty="0">
                <a:solidFill>
                  <a:srgbClr val="002060"/>
                </a:solidFill>
                <a:effectLst/>
                <a:ea typeface="Calibri" panose="020F0502020204030204" pitchFamily="34" charset="0"/>
                <a:cs typeface="Times New Roman" panose="02020603050405020304" pitchFamily="18" charset="0"/>
              </a:rPr>
              <a:t> </a:t>
            </a:r>
            <a:r>
              <a:rPr lang="fr-FR" sz="1000" dirty="0" err="1">
                <a:solidFill>
                  <a:srgbClr val="002060"/>
                </a:solidFill>
                <a:effectLst/>
                <a:ea typeface="Calibri" panose="020F0502020204030204" pitchFamily="34" charset="0"/>
                <a:cs typeface="Times New Roman" panose="02020603050405020304" pitchFamily="18" charset="0"/>
              </a:rPr>
              <a:t>Res</a:t>
            </a:r>
            <a:r>
              <a:rPr lang="fr-FR" sz="1000" dirty="0">
                <a:solidFill>
                  <a:srgbClr val="002060"/>
                </a:solidFill>
                <a:effectLst/>
                <a:ea typeface="Calibri" panose="020F0502020204030204" pitchFamily="34" charset="0"/>
                <a:cs typeface="Times New Roman" panose="02020603050405020304" pitchFamily="18" charset="0"/>
              </a:rPr>
              <a:t> Int. 2017;2017:4845059. </a:t>
            </a:r>
          </a:p>
          <a:p>
            <a:pPr marL="342900" lvl="0" indent="-342900">
              <a:lnSpc>
                <a:spcPct val="107000"/>
              </a:lnSpc>
              <a:spcAft>
                <a:spcPts val="800"/>
              </a:spcAft>
              <a:buFont typeface="Arial" panose="020B0604020202020204" pitchFamily="34" charset="0"/>
              <a:buChar char="•"/>
              <a:tabLst>
                <a:tab pos="457200" algn="l"/>
              </a:tabLst>
            </a:pPr>
            <a:r>
              <a:rPr lang="en-US" sz="1000" dirty="0" err="1">
                <a:solidFill>
                  <a:srgbClr val="002060"/>
                </a:solidFill>
                <a:effectLst/>
                <a:ea typeface="Calibri" panose="020F0502020204030204" pitchFamily="34" charset="0"/>
                <a:cs typeface="Times New Roman" panose="02020603050405020304" pitchFamily="18" charset="0"/>
              </a:rPr>
              <a:t>Lyu</a:t>
            </a:r>
            <a:r>
              <a:rPr lang="en-US" sz="1000" dirty="0">
                <a:solidFill>
                  <a:srgbClr val="002060"/>
                </a:solidFill>
                <a:effectLst/>
                <a:ea typeface="Calibri" panose="020F0502020204030204" pitchFamily="34" charset="0"/>
                <a:cs typeface="Times New Roman" panose="02020603050405020304" pitchFamily="18" charset="0"/>
              </a:rPr>
              <a:t> JC, Huang P, Jiang N, Ling PM. A Systematic Review of E-Cigarette Marketing Communication: Messages, Communication Channels, and Strategies. Int J Environ Res Public Health. 2022 Jul 28;19(15):9263.</a:t>
            </a:r>
            <a:endParaRPr lang="fr-FR" sz="1000" dirty="0">
              <a:solidFill>
                <a:srgbClr val="002060"/>
              </a:solidFill>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000" dirty="0">
                <a:solidFill>
                  <a:srgbClr val="002060"/>
                </a:solidFill>
                <a:effectLst/>
                <a:ea typeface="Calibri" panose="020F0502020204030204" pitchFamily="34" charset="0"/>
                <a:cs typeface="Times New Roman" panose="02020603050405020304" pitchFamily="18" charset="0"/>
              </a:rPr>
              <a:t>Madigan  S, Browne D, Racine N et al. Association Between Screen Time and Children's Performance on a Developmental Screening Test. JAMA </a:t>
            </a:r>
            <a:r>
              <a:rPr lang="en-US" sz="1000" dirty="0" err="1">
                <a:solidFill>
                  <a:srgbClr val="002060"/>
                </a:solidFill>
                <a:effectLst/>
                <a:ea typeface="Calibri" panose="020F0502020204030204" pitchFamily="34" charset="0"/>
                <a:cs typeface="Times New Roman" panose="02020603050405020304" pitchFamily="18" charset="0"/>
              </a:rPr>
              <a:t>Pediatr</a:t>
            </a:r>
            <a:r>
              <a:rPr lang="en-US" sz="1000" dirty="0">
                <a:solidFill>
                  <a:srgbClr val="002060"/>
                </a:solidFill>
                <a:effectLst/>
                <a:ea typeface="Calibri" panose="020F0502020204030204" pitchFamily="34" charset="0"/>
                <a:cs typeface="Times New Roman" panose="02020603050405020304" pitchFamily="18" charset="0"/>
              </a:rPr>
              <a:t> 2019 Mar 1;173(3):244-250. </a:t>
            </a:r>
          </a:p>
        </p:txBody>
      </p:sp>
    </p:spTree>
    <p:extLst>
      <p:ext uri="{BB962C8B-B14F-4D97-AF65-F5344CB8AC3E}">
        <p14:creationId xmlns:p14="http://schemas.microsoft.com/office/powerpoint/2010/main" val="2096198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7383546-601B-9D5E-948A-D9FC6AE3E26B}"/>
              </a:ext>
            </a:extLst>
          </p:cNvPr>
          <p:cNvSpPr>
            <a:spLocks noGrp="1"/>
          </p:cNvSpPr>
          <p:nvPr>
            <p:ph idx="1"/>
          </p:nvPr>
        </p:nvSpPr>
        <p:spPr>
          <a:xfrm>
            <a:off x="838200" y="102637"/>
            <a:ext cx="10515600" cy="6643396"/>
          </a:xfrm>
        </p:spPr>
        <p:txBody>
          <a:bodyPr>
            <a:normAutofit fontScale="32500" lnSpcReduction="20000"/>
          </a:bodyPr>
          <a:lstStyle/>
          <a:p>
            <a:pPr marL="342900" lvl="0" indent="-342900">
              <a:lnSpc>
                <a:spcPct val="107000"/>
              </a:lnSpc>
              <a:spcAft>
                <a:spcPts val="800"/>
              </a:spcAft>
              <a:buFont typeface="Arial" panose="020B0604020202020204" pitchFamily="34" charset="0"/>
              <a:buChar char="•"/>
              <a:tabLst>
                <a:tab pos="457200" algn="l"/>
              </a:tabLst>
            </a:pP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Liew</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SC, Aung 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deprivation</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its</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association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with</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diseases</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review</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Med. 2021;77:192–204. </a:t>
            </a:r>
          </a:p>
          <a:p>
            <a:pPr marL="342900" lvl="0" indent="-342900">
              <a:lnSpc>
                <a:spcPct val="107000"/>
              </a:lnSpc>
              <a:spcAft>
                <a:spcPts val="800"/>
              </a:spcAft>
              <a:buFont typeface="Arial" panose="020B0604020202020204" pitchFamily="34" charset="0"/>
              <a:buChar char="•"/>
              <a:tabLst>
                <a:tab pos="457200" algn="l"/>
              </a:tabLst>
            </a:pP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Lillard AS, et al. The immediate impact of different types of television on young children's executive function. Pediatrics. 2011.</a:t>
            </a:r>
          </a:p>
          <a:p>
            <a:pPr marL="342900" lvl="0" indent="-342900">
              <a:lnSpc>
                <a:spcPct val="107000"/>
              </a:lnSpc>
              <a:spcAft>
                <a:spcPts val="800"/>
              </a:spcAft>
              <a:buFont typeface="Arial" panose="020B0604020202020204" pitchFamily="34" charset="0"/>
              <a:buChar char="•"/>
              <a:tabLst>
                <a:tab pos="457200" algn="l"/>
              </a:tabLst>
            </a:pP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Lopez-</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Rodriquez</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Franssen</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Heger</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 Parent AS, Endocrine-</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disrupting</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chemicals</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their</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effects</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on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puberty</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Endocrine-</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disrupting</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chemicals</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their</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effects</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on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puberty</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Best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Pract</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Res</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Clin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Endocrinol</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Metab</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2021 Sep;35(5):101579.</a:t>
            </a:r>
          </a:p>
          <a:p>
            <a:pPr marL="342900" lvl="0" indent="-342900">
              <a:lnSpc>
                <a:spcPct val="107000"/>
              </a:lnSpc>
              <a:spcAft>
                <a:spcPts val="800"/>
              </a:spcAft>
              <a:buFont typeface="Arial" panose="020B0604020202020204" pitchFamily="34" charset="0"/>
              <a:buChar char="•"/>
              <a:tabLst>
                <a:tab pos="457200" algn="l"/>
              </a:tabLst>
            </a:pP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Lu C, Sun H, Huang J, Yin S, Hou W, Zhang J, et al. Long-</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Term</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Duration as a Risk Factor for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Breast</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Cancer: Evidence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from</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Systematic</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Review</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Dose-</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Response</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Meta-</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Analysis</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Biomed</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Res</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Int. 2017;2017:4845059. </a:t>
            </a:r>
          </a:p>
          <a:p>
            <a:pPr marL="342900" lvl="0" indent="-342900">
              <a:lnSpc>
                <a:spcPct val="107000"/>
              </a:lnSpc>
              <a:spcAft>
                <a:spcPts val="800"/>
              </a:spcAft>
              <a:buFont typeface="Arial" panose="020B0604020202020204" pitchFamily="34" charset="0"/>
              <a:buChar char="•"/>
              <a:tabLst>
                <a:tab pos="457200" algn="l"/>
              </a:tabLst>
            </a:pPr>
            <a:r>
              <a:rPr lang="en-US"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Lyu</a:t>
            </a: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JC, Huang P, Jiang N, Ling PM. A Systematic Review of E-Cigarette Marketing Communication: Messages, Communication Channels, and Strategies. Int J Environ Res Public Health. 2022 Jul 28;19(15):9263.</a:t>
            </a:r>
            <a:endPar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Madigan  S, Browne D, Racine N et al. Association Between Screen Time and Children's Performance on a Developmental Screening Test. JAMA </a:t>
            </a:r>
            <a:r>
              <a:rPr lang="en-US"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Pediatr</a:t>
            </a: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2019 Mar 1;173(3):244-250.</a:t>
            </a:r>
            <a:endPar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Maher C,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Olds</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TS, Eisenmann JC,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Dollman</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J.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Sceen</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time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is</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more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strongly</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associated</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than</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physical</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activity</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with</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over-</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weight</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obesity</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in 9-to 16-year-old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Australians</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Acta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Paediatr</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2012;101:1170-1174. </a:t>
            </a:r>
          </a:p>
          <a:p>
            <a:pPr marL="342900" lvl="0" indent="-342900">
              <a:lnSpc>
                <a:spcPct val="107000"/>
              </a:lnSpc>
              <a:spcAft>
                <a:spcPts val="800"/>
              </a:spcAft>
              <a:buFont typeface="Arial" panose="020B0604020202020204" pitchFamily="34" charset="0"/>
              <a:buChar char="•"/>
              <a:tabLst>
                <a:tab pos="457200" algn="l"/>
              </a:tabLst>
            </a:pP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Mc </a:t>
            </a:r>
            <a:r>
              <a:rPr lang="en-US"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Carthy</a:t>
            </a: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en-US" sz="3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CM</a:t>
            </a: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de Vries R, </a:t>
            </a:r>
            <a:r>
              <a:rPr lang="en-US"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Mackenbach</a:t>
            </a: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JD. The influence of unhealthy food and beverage marketing through social media and advergaming on diet‐related outcomes in children—A systematic review. </a:t>
            </a:r>
            <a:r>
              <a:rPr lang="en-US"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Obes</a:t>
            </a: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Rev. 2022 Jun; 23(6): e13441.</a:t>
            </a:r>
            <a:endPar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Mantey</a:t>
            </a: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DS, Cooper MR, </a:t>
            </a:r>
            <a:r>
              <a:rPr lang="en-US"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Clendennen</a:t>
            </a: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SL, Pasch KE, Perry CL. E-Cigarette Marketing Exposure Is Associated With E-Cigarette Use Among US Youth. J </a:t>
            </a:r>
            <a:r>
              <a:rPr lang="en-US"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Adolesc</a:t>
            </a: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Health. 2016 Jun;58(6):686-90.</a:t>
            </a:r>
          </a:p>
          <a:p>
            <a:pPr marL="342900" lvl="0" indent="-342900">
              <a:lnSpc>
                <a:spcPct val="107000"/>
              </a:lnSpc>
              <a:spcAft>
                <a:spcPts val="800"/>
              </a:spcAft>
              <a:buFont typeface="Arial" panose="020B0604020202020204" pitchFamily="34" charset="0"/>
              <a:buChar char="•"/>
              <a:tabLst>
                <a:tab pos="457200" algn="l"/>
              </a:tabLst>
            </a:pP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Masur EF, Flynn V, Olson J. Infants’ background television exposure during play: Negative relations to the quantity and quality of mothers’ speech and infants’ vocabulary acquisition. First Language 2016, Vol. 36(2) 109–123.</a:t>
            </a:r>
            <a:endPar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Mol SE, Bus AG. To read or not to read: a meta-analysis of print exposure from infancy to early adulthood. Psychol Bull. 2011 Mar;137(2):267-96.</a:t>
            </a:r>
            <a:endPar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Montag C, </a:t>
            </a:r>
            <a:r>
              <a:rPr lang="en-US"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Lachmann</a:t>
            </a: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B, </a:t>
            </a:r>
            <a:r>
              <a:rPr lang="en-US"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Herrlich</a:t>
            </a: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 Zweig K. Addictive Features of Social Media/Messenger Platforms and Freemium Games against the Background of Psychological and Economic Theories. Int J Environ Res Public Health 2019 Jul 23;16(14):2612.</a:t>
            </a:r>
            <a:endPar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Morselli</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LL, Guyon A, Spiegel K.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metabolic</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function</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Pflugers</a:t>
            </a:r>
            <a:r>
              <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Arch. 2012 Jan;463(1):139–60. </a:t>
            </a:r>
          </a:p>
          <a:p>
            <a:pPr marL="342900" lvl="0" indent="-342900">
              <a:lnSpc>
                <a:spcPct val="107000"/>
              </a:lnSpc>
              <a:spcAft>
                <a:spcPts val="800"/>
              </a:spcAft>
              <a:buFont typeface="Arial" panose="020B0604020202020204" pitchFamily="34" charset="0"/>
              <a:buChar char="•"/>
              <a:tabLst>
                <a:tab pos="457200" algn="l"/>
              </a:tabLst>
            </a:pP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Nichols DL. The context of background TV exposure and children's executive functioning. </a:t>
            </a:r>
            <a:r>
              <a:rPr lang="en-US"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Pediatr</a:t>
            </a: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Res. 2022 Jan 12:1-7. </a:t>
            </a:r>
            <a:endPar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Nikkelen</a:t>
            </a: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SW, Valkenburg PM, Huizinga M, Bushman BJ. Media use and ADHD-related behaviors in children and adolescents: A meta-analysis. Dev Psychol. 2014 Sep;50(9):2228-41. </a:t>
            </a:r>
            <a:r>
              <a:rPr lang="en-US" sz="2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doi</a:t>
            </a: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10.1037/a0037318.</a:t>
            </a:r>
            <a:endPar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O'Donnell MJ, Chin SL, Rangarajan S, Xavier D, Liu L, Zhang H, et al. Global and regional effects of potentially modifiable risk factors associated with acute stroke in 32 countries (INTERSTROKE): a case-control study. Lancet. 2016;388:761-75.</a:t>
            </a:r>
            <a:endParaRPr lang="fr-FR"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0717041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1EBAE3A-1754-D973-7C5F-1BA0F571A7B9}"/>
              </a:ext>
            </a:extLst>
          </p:cNvPr>
          <p:cNvSpPr>
            <a:spLocks noGrp="1"/>
          </p:cNvSpPr>
          <p:nvPr>
            <p:ph idx="1"/>
          </p:nvPr>
        </p:nvSpPr>
        <p:spPr>
          <a:xfrm>
            <a:off x="838200" y="159390"/>
            <a:ext cx="10515600" cy="6577311"/>
          </a:xfrm>
        </p:spPr>
        <p:txBody>
          <a:bodyPr>
            <a:normAutofit fontScale="55000" lnSpcReduction="20000"/>
          </a:bodyPr>
          <a:lstStyle/>
          <a:p>
            <a:pPr marL="342900" lvl="0" indent="-342900">
              <a:lnSpc>
                <a:spcPct val="107000"/>
              </a:lnSpc>
              <a:spcAft>
                <a:spcPts val="800"/>
              </a:spcAft>
              <a:buFont typeface="Arial" panose="020B0604020202020204" pitchFamily="34" charset="0"/>
              <a:buChar char="•"/>
              <a:tabLst>
                <a:tab pos="457200" algn="l"/>
              </a:tabLst>
            </a:pP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Oei</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AC, Patterson MD. Are videogame training gains specific or general? Front Syst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Neurosci</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2014 Apr 8;8:54.</a:t>
            </a:r>
            <a:endPar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OpinionWay</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et 20 Minutes (Avril 2018). Les 18-30 ans et la pornographie</a:t>
            </a:r>
          </a:p>
          <a:p>
            <a:pPr marL="342900" lvl="0" indent="-342900">
              <a:lnSpc>
                <a:spcPct val="107000"/>
              </a:lnSpc>
              <a:spcAft>
                <a:spcPts val="800"/>
              </a:spcAft>
              <a:buFont typeface="Arial" panose="020B0604020202020204" pitchFamily="34" charset="0"/>
              <a:buChar char="•"/>
              <a:tabLst>
                <a:tab pos="457200" algn="l"/>
              </a:tabLst>
            </a:pP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Organisciak</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DT, Darrow RM,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Barsalou</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L,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Kutty</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RK,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Wiggert</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B. Circadian-dependent retinal light damage in rats. Invest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Ophthalmol</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Vis Sci. 2000 Nov;41(12):3694-701.</a:t>
            </a:r>
            <a:endPar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Petilli</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MA, Rinaldi L,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Trisolini</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DC,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Girelli</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L, Vecchio LP,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Daini</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R. </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How difficult is it for adolescents to maintain attention? The differential effects of video games and sports.</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Q J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Exp</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Psychol</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(Hove). </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2020 Jun;73(6):968-982.</a:t>
            </a:r>
            <a:endPar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Portugal AM, Bedford R, Cheung CHM et al. Longitudinal touchscreen use across early development is associated with faster exogenous and reduced endogenous attention control. Sci Rep. 2021 Jan 26;11(1):2205.</a:t>
            </a:r>
            <a:endPar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Roberts RE, Duong HT. The prospective association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between</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deprivation</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depression</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among</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adolescents.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2014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Feb</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1;37(2):239–44. </a:t>
            </a:r>
          </a:p>
          <a:p>
            <a:pPr marL="342900" lvl="0" indent="-342900">
              <a:lnSpc>
                <a:spcPct val="107000"/>
              </a:lnSpc>
              <a:spcAft>
                <a:spcPts val="800"/>
              </a:spcAft>
              <a:buFont typeface="Arial" panose="020B0604020202020204" pitchFamily="34" charset="0"/>
              <a:buChar char="•"/>
              <a:tabLst>
                <a:tab pos="457200" algn="l"/>
              </a:tabLst>
            </a:pP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Roth GA, Mensah GA, Johnson CO,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Addolorato</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G,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Ammirati</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Baddour</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LM, et al. Global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Burden</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of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Cardiovascular</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Diseases</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Risk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Factors</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1990–2019. J Am Coll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Cardiol</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2020;76:2982-3021.</a:t>
            </a:r>
          </a:p>
          <a:p>
            <a:pPr marL="342900" lvl="0" indent="-342900">
              <a:lnSpc>
                <a:spcPct val="107000"/>
              </a:lnSpc>
              <a:spcAft>
                <a:spcPts val="800"/>
              </a:spcAft>
              <a:buFont typeface="Arial" panose="020B0604020202020204" pitchFamily="34" charset="0"/>
              <a:buChar char="•"/>
              <a:tabLst>
                <a:tab pos="457200" algn="l"/>
              </a:tabLst>
            </a:pP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Royant-Parola</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Londe</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V,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Tréhout</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 Hartley S. The use of social media modifies teenagers’ sleep-related behavior.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Encephale</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2018 Sep 1;44(4):321–8. Schmidt ME,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Pempek</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TA,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Kirkorian</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HL et al. The effects of background television on the toy play behavior of very young children. Child Dev. 2008 Jul-Aug;79(4):1137-51.</a:t>
            </a:r>
            <a:endPar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Schwarzer C,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Grafe</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N,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Hiemisch</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 et al. Associations of media use and early childhood development: cross-sectional findings from the LIFE Child study.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Pediatr</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Res. 2021 Mar 3.</a:t>
            </a:r>
          </a:p>
          <a:p>
            <a:pPr marL="342900" lvl="0" indent="-342900">
              <a:lnSpc>
                <a:spcPct val="107000"/>
              </a:lnSpc>
              <a:spcAft>
                <a:spcPts val="800"/>
              </a:spcAft>
              <a:buFont typeface="Arial" panose="020B0604020202020204" pitchFamily="34" charset="0"/>
              <a:buChar char="•"/>
              <a:tabLst>
                <a:tab pos="457200" algn="l"/>
              </a:tabLst>
            </a:pP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SPECIAL REPORT. DIGITAL 2022. Le rapport mondial de l'évolution du numérique. https://wearesocial.com/fr/blog/2022/01/digital-2022.</a:t>
            </a:r>
          </a:p>
          <a:p>
            <a:pPr marL="342900" lvl="0" indent="-342900">
              <a:lnSpc>
                <a:spcPct val="107000"/>
              </a:lnSpc>
              <a:spcAft>
                <a:spcPts val="800"/>
              </a:spcAft>
              <a:buFont typeface="Arial" panose="020B0604020202020204" pitchFamily="34" charset="0"/>
              <a:buChar char="•"/>
              <a:tabLst>
                <a:tab pos="457200" algn="l"/>
              </a:tabLst>
            </a:pP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Spiegel K, Sheridan JF, van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Cauter</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Effect</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of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deprivation</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on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response</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to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immunization</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JAMA. 2002 Sep 25;288(12):1471–2. </a:t>
            </a:r>
          </a:p>
          <a:p>
            <a:pPr marL="342900" lvl="0" indent="-342900">
              <a:lnSpc>
                <a:spcPct val="107000"/>
              </a:lnSpc>
              <a:spcAft>
                <a:spcPts val="800"/>
              </a:spcAft>
              <a:buFont typeface="Arial" panose="020B0604020202020204" pitchFamily="34" charset="0"/>
              <a:buChar char="•"/>
              <a:tabLst>
                <a:tab pos="457200" algn="l"/>
              </a:tabLst>
            </a:pP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Stanovich KE. Does reading make you smarter? Literacy and the development of verbal intelligence. Adv Child Dev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Behav</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1993;24:133-80.</a:t>
            </a:r>
            <a:endPar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Strouse GA,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Troseth</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GL,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O'Doherty</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KD et al. Co-viewing supports toddlers' word learning from contingent and noncontingent video. J Exp Child Psychol. 2018 Feb;166:310-326.</a:t>
            </a:r>
            <a:endPar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Supper W, et </a:t>
            </a:r>
            <a:r>
              <a:rPr lang="en-US"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al.The</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Relation Between Television Viewing Time and Reading Achievement in Elementary School Children: A Test of Substitution and Inhibition Hypotheses. Front Psychol. 2021.</a:t>
            </a:r>
            <a:endPar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Swing EL, et al. Television and video game exposure and the development of attention problems. Pediatrics. 2010.</a:t>
            </a:r>
            <a:endPar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Tefft</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BC. Acute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deprivation</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culpable</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motor</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vehicle</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crash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involvement</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2018;41(10). </a:t>
            </a:r>
          </a:p>
          <a:p>
            <a:pPr marL="342900" lvl="0" indent="-342900">
              <a:lnSpc>
                <a:spcPct val="107000"/>
              </a:lnSpc>
              <a:spcAft>
                <a:spcPts val="800"/>
              </a:spcAft>
              <a:buFont typeface="Arial" panose="020B0604020202020204" pitchFamily="34" charset="0"/>
              <a:buChar char="•"/>
              <a:tabLst>
                <a:tab pos="457200" algn="l"/>
              </a:tabLst>
            </a:pP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Tornton</a:t>
            </a: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B., Faires, A., Robbins et al. </a:t>
            </a:r>
            <a:r>
              <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The mere presence of a cell phone may be distracting: Implications for attention and task performance. Soc. Psychol. 45, 479–488 (2014).</a:t>
            </a:r>
            <a:endPar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endPar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endPar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25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4B2FB84-532C-E5E9-B0A1-91ACA4D383F5}"/>
              </a:ext>
            </a:extLst>
          </p:cNvPr>
          <p:cNvSpPr>
            <a:spLocks noGrp="1"/>
          </p:cNvSpPr>
          <p:nvPr>
            <p:ph idx="1"/>
          </p:nvPr>
        </p:nvSpPr>
        <p:spPr>
          <a:xfrm>
            <a:off x="838200" y="209725"/>
            <a:ext cx="10515600" cy="6434356"/>
          </a:xfrm>
        </p:spPr>
        <p:txBody>
          <a:bodyPr>
            <a:normAutofit/>
          </a:bodyPr>
          <a:lstStyle/>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Touchette E, Petit D, Tremblay RE, Montplaisir JY. Risk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factors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consequences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of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early</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childhood</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dyssomnias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New perspectives.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Med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Rev</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2009 Oct;13(5):355–61. </a:t>
            </a:r>
          </a:p>
          <a:p>
            <a:pPr marL="342900" lvl="0" indent="-342900">
              <a:lnSpc>
                <a:spcPct val="107000"/>
              </a:lnSpc>
              <a:spcAft>
                <a:spcPts val="800"/>
              </a:spcAft>
              <a:buFont typeface="Arial" panose="020B0604020202020204" pitchFamily="34" charset="0"/>
              <a:buChar char="•"/>
              <a:tabLst>
                <a:tab pos="457200" algn="l"/>
              </a:tabLst>
            </a:pP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Trisolini</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DC,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Petilli</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MA,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Daini</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R. Is action video gaming related to sustained attention of adolescents? </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Q J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Exp</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Psychol</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(Hove). 2018 May;71(5):1033-1039.</a:t>
            </a:r>
          </a:p>
          <a:p>
            <a:pPr marL="342900" lvl="0" indent="-342900">
              <a:lnSpc>
                <a:spcPct val="107000"/>
              </a:lnSpc>
              <a:spcAft>
                <a:spcPts val="800"/>
              </a:spcAft>
              <a:buFont typeface="Arial" panose="020B0604020202020204" pitchFamily="34" charset="0"/>
              <a:buChar char="•"/>
              <a:tabLst>
                <a:tab pos="457200" algn="l"/>
              </a:tabLst>
            </a:pPr>
            <a:r>
              <a:rPr lang="en-US" sz="1000"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https://truthinitiative.org/research-resources/smoking-pop-culture/renormalization-tobacco-use-streaming-content-services</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tabLst>
                <a:tab pos="457200" algn="l"/>
              </a:tabLst>
            </a:pP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Vaudin</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P, Augé C, Just N,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Mhaouty-Kodja</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Mortaud</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S, Pillon D.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When</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pharmaceutical</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drugs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become</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environmental</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pollutants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Potential</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neural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effects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underlying</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mechanisms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Environ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2022, 205 :112495.</a:t>
            </a:r>
          </a:p>
          <a:p>
            <a:pPr marL="342900" indent="-342900">
              <a:lnSpc>
                <a:spcPct val="107000"/>
              </a:lnSpc>
              <a:spcAft>
                <a:spcPts val="800"/>
              </a:spcAft>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Wang C,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Holtzman</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DM.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Bidirectional</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relationship</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between</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Alzheimer’s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disease</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role</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of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amyloid</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tau, and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other</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factors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Neuropsychopharmacology</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2020;45(1):104–20. </a:t>
            </a:r>
          </a:p>
          <a:p>
            <a:pPr marL="342900" lvl="0" indent="-342900">
              <a:lnSpc>
                <a:spcPct val="107000"/>
              </a:lnSpc>
              <a:spcAft>
                <a:spcPts val="800"/>
              </a:spcAft>
              <a:buFont typeface="Arial" panose="020B0604020202020204" pitchFamily="34" charset="0"/>
              <a:buChar char="•"/>
              <a:tabLst>
                <a:tab pos="457200" algn="l"/>
              </a:tabLst>
            </a:pP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WHO. International Classification of Diseases. 11</a:t>
            </a:r>
            <a:r>
              <a:rPr lang="en-US" sz="1000" baseline="30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 </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Revision. 2018. </a:t>
            </a:r>
            <a:r>
              <a:rPr lang="en-US" sz="1000"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https://icd.who.int/en</a:t>
            </a:r>
            <a:endPar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https://www.who.int/fr/news-room/fact-sheets/detail/cardiovascular-diseases-(cvds)</a:t>
            </a: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Williamson AA,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Mindell</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JA,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Hiscock</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H,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Quach</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J. Longitudinal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sleep</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problem</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trajectories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are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associated</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with</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multiple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impairments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in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child</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well-being</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J Child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Psychol</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Psychiatry</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2020;61(10):1092–103. </a:t>
            </a:r>
          </a:p>
          <a:p>
            <a:pPr marL="342900" lvl="0" indent="-342900">
              <a:lnSpc>
                <a:spcPct val="107000"/>
              </a:lnSpc>
              <a:spcAft>
                <a:spcPts val="800"/>
              </a:spcAft>
              <a:buFont typeface="Arial" panose="020B0604020202020204" pitchFamily="34" charset="0"/>
              <a:buChar char="•"/>
              <a:tabLst>
                <a:tab pos="457200" algn="l"/>
              </a:tabLst>
            </a:pP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Wilmer HH, Sherman LE,  </a:t>
            </a:r>
            <a:r>
              <a:rPr lang="en-US"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Chein</a:t>
            </a:r>
            <a:r>
              <a:rPr lang="en-US"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MJ. Smartphones and Cognition: A Review of Research Exploring the Links between Mobile Technology Habits and Cognitive Functioning. </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Front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Psychol</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2017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Apr</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25;8:605. </a:t>
            </a:r>
          </a:p>
          <a:p>
            <a:pPr marL="342900" lvl="0" indent="-342900">
              <a:lnSpc>
                <a:spcPct val="107000"/>
              </a:lnSpc>
              <a:spcAft>
                <a:spcPts val="800"/>
              </a:spcAft>
              <a:buFont typeface="Arial" panose="020B0604020202020204" pitchFamily="34" charset="0"/>
              <a:buChar char="•"/>
              <a:tabLst>
                <a:tab pos="457200" algn="l"/>
              </a:tabLst>
            </a:pP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Zimmerman FJ,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Christakis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DA.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Children’s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television</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viewing</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cognitive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outcomes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 longitudinal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analysis</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of national data. Arch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Pediatr</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fr-FR" sz="1000"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Adolesc</a:t>
            </a:r>
            <a:r>
              <a:rPr lang="fr-FR" sz="1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Med. 2005;159(7):619–62</a:t>
            </a:r>
          </a:p>
          <a:p>
            <a:endParaRPr lang="fr-FR" sz="1000" dirty="0">
              <a:solidFill>
                <a:srgbClr val="002060"/>
              </a:solidFill>
            </a:endParaRPr>
          </a:p>
        </p:txBody>
      </p:sp>
    </p:spTree>
    <p:extLst>
      <p:ext uri="{BB962C8B-B14F-4D97-AF65-F5344CB8AC3E}">
        <p14:creationId xmlns:p14="http://schemas.microsoft.com/office/powerpoint/2010/main" val="1289256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38C377-CA46-4547-8BBC-7B6837275F37}"/>
              </a:ext>
            </a:extLst>
          </p:cNvPr>
          <p:cNvSpPr>
            <a:spLocks noGrp="1"/>
          </p:cNvSpPr>
          <p:nvPr>
            <p:ph type="title"/>
          </p:nvPr>
        </p:nvSpPr>
        <p:spPr>
          <a:xfrm>
            <a:off x="838200" y="103868"/>
            <a:ext cx="10515600" cy="893851"/>
          </a:xfrm>
        </p:spPr>
        <p:txBody>
          <a:bodyPr>
            <a:normAutofit/>
          </a:bodyPr>
          <a:lstStyle/>
          <a:p>
            <a:pPr algn="ctr"/>
            <a:r>
              <a:rPr lang="fr-FR" sz="3600" dirty="0">
                <a:solidFill>
                  <a:srgbClr val="1E37B2"/>
                </a:solidFill>
              </a:rPr>
              <a:t>Et les écrans dans tout ça?</a:t>
            </a:r>
          </a:p>
        </p:txBody>
      </p:sp>
      <p:sp>
        <p:nvSpPr>
          <p:cNvPr id="3" name="Espace réservé du contenu 2">
            <a:extLst>
              <a:ext uri="{FF2B5EF4-FFF2-40B4-BE49-F238E27FC236}">
                <a16:creationId xmlns:a16="http://schemas.microsoft.com/office/drawing/2014/main" id="{DFAEC6DF-4075-0B3C-482D-9466421B478E}"/>
              </a:ext>
            </a:extLst>
          </p:cNvPr>
          <p:cNvSpPr>
            <a:spLocks noGrp="1"/>
          </p:cNvSpPr>
          <p:nvPr>
            <p:ph idx="1"/>
          </p:nvPr>
        </p:nvSpPr>
        <p:spPr>
          <a:xfrm>
            <a:off x="744895" y="1652353"/>
            <a:ext cx="11095652" cy="4351338"/>
          </a:xfrm>
        </p:spPr>
        <p:txBody>
          <a:bodyPr>
            <a:normAutofit fontScale="92500"/>
          </a:bodyPr>
          <a:lstStyle/>
          <a:p>
            <a:pPr>
              <a:lnSpc>
                <a:spcPct val="100000"/>
              </a:lnSpc>
              <a:spcAft>
                <a:spcPts val="800"/>
              </a:spcAft>
            </a:pPr>
            <a:r>
              <a:rPr lang="fr-FR" sz="2600" dirty="0">
                <a:solidFill>
                  <a:srgbClr val="002060"/>
                </a:solidFill>
              </a:rPr>
              <a:t>Déficit de transfert vidéo jusqu’à 2-3 ans </a:t>
            </a:r>
            <a:r>
              <a:rPr lang="fr-FR" sz="1700" i="1" dirty="0">
                <a:solidFill>
                  <a:srgbClr val="002060"/>
                </a:solidFill>
              </a:rPr>
              <a:t>(Barr et al,</a:t>
            </a:r>
            <a:r>
              <a:rPr lang="en-US" sz="1700" i="1" dirty="0">
                <a:solidFill>
                  <a:srgbClr val="002060"/>
                </a:solidFill>
                <a:effectLst/>
                <a:latin typeface="Calibri" panose="020F0502020204030204" pitchFamily="34" charset="0"/>
                <a:ea typeface="Calibri" panose="020F0502020204030204" pitchFamily="34" charset="0"/>
                <a:cs typeface="Liberation Serif"/>
              </a:rPr>
              <a:t> Dev Rev,</a:t>
            </a:r>
            <a:r>
              <a:rPr lang="fr-FR" sz="1700" i="1" dirty="0">
                <a:solidFill>
                  <a:srgbClr val="002060"/>
                </a:solidFill>
              </a:rPr>
              <a:t> 2010; </a:t>
            </a:r>
            <a:r>
              <a:rPr lang="fr-FR" sz="1700" i="1" dirty="0" err="1">
                <a:solidFill>
                  <a:srgbClr val="002060"/>
                </a:solidFill>
              </a:rPr>
              <a:t>Strouse</a:t>
            </a:r>
            <a:r>
              <a:rPr lang="fr-FR" sz="1700" i="1" dirty="0">
                <a:solidFill>
                  <a:srgbClr val="002060"/>
                </a:solidFill>
              </a:rPr>
              <a:t> et al,</a:t>
            </a:r>
            <a:r>
              <a:rPr lang="en-US" sz="1700" i="1" dirty="0">
                <a:solidFill>
                  <a:srgbClr val="002060"/>
                </a:solidFill>
                <a:effectLst/>
                <a:latin typeface="Calibri" panose="020F0502020204030204" pitchFamily="34" charset="0"/>
                <a:ea typeface="Calibri" panose="020F0502020204030204" pitchFamily="34" charset="0"/>
                <a:cs typeface="Liberation Serif"/>
              </a:rPr>
              <a:t> J Exp Child Psychol </a:t>
            </a:r>
            <a:r>
              <a:rPr lang="fr-FR" sz="1700" i="1" dirty="0">
                <a:solidFill>
                  <a:srgbClr val="002060"/>
                </a:solidFill>
              </a:rPr>
              <a:t>2018). </a:t>
            </a:r>
            <a:endParaRPr lang="fr-FR" sz="2600" i="1" dirty="0">
              <a:solidFill>
                <a:srgbClr val="002060"/>
              </a:solidFill>
            </a:endParaRPr>
          </a:p>
          <a:p>
            <a:pPr>
              <a:lnSpc>
                <a:spcPct val="100000"/>
              </a:lnSpc>
              <a:spcAft>
                <a:spcPts val="800"/>
              </a:spcAft>
            </a:pPr>
            <a:r>
              <a:rPr lang="fr-FR" sz="2600" dirty="0">
                <a:solidFill>
                  <a:srgbClr val="002060"/>
                </a:solidFill>
              </a:rPr>
              <a:t>Télévision en fond sonore </a:t>
            </a:r>
          </a:p>
          <a:p>
            <a:pPr lvl="1">
              <a:lnSpc>
                <a:spcPct val="100000"/>
              </a:lnSpc>
            </a:pPr>
            <a:r>
              <a:rPr lang="fr-FR" sz="2200" dirty="0">
                <a:solidFill>
                  <a:srgbClr val="002060"/>
                </a:solidFill>
              </a:rPr>
              <a:t>Diminution des interactions parents-enfant </a:t>
            </a:r>
            <a:r>
              <a:rPr lang="fr-FR" sz="1700" i="1" dirty="0">
                <a:solidFill>
                  <a:srgbClr val="002060"/>
                </a:solidFill>
              </a:rPr>
              <a:t>(</a:t>
            </a:r>
            <a:r>
              <a:rPr lang="fr-FR" sz="1700" i="1" dirty="0" err="1">
                <a:solidFill>
                  <a:srgbClr val="002060"/>
                </a:solidFill>
              </a:rPr>
              <a:t>Masur</a:t>
            </a:r>
            <a:r>
              <a:rPr lang="fr-FR" sz="1700" i="1" dirty="0">
                <a:solidFill>
                  <a:srgbClr val="002060"/>
                </a:solidFill>
              </a:rPr>
              <a:t> et al, </a:t>
            </a:r>
            <a:r>
              <a:rPr lang="en-US" sz="1700" i="1" dirty="0">
                <a:solidFill>
                  <a:srgbClr val="002060"/>
                </a:solidFill>
              </a:rPr>
              <a:t>First Language,</a:t>
            </a:r>
            <a:r>
              <a:rPr lang="fr-FR" sz="1700" i="1" dirty="0">
                <a:solidFill>
                  <a:srgbClr val="002060"/>
                </a:solidFill>
              </a:rPr>
              <a:t> 2016)</a:t>
            </a:r>
            <a:r>
              <a:rPr lang="fr-FR" sz="2200" i="1" dirty="0">
                <a:solidFill>
                  <a:srgbClr val="002060"/>
                </a:solidFill>
              </a:rPr>
              <a:t>. </a:t>
            </a:r>
          </a:p>
          <a:p>
            <a:pPr lvl="1">
              <a:lnSpc>
                <a:spcPct val="100000"/>
              </a:lnSpc>
            </a:pPr>
            <a:r>
              <a:rPr lang="fr-FR" sz="2200" dirty="0">
                <a:solidFill>
                  <a:srgbClr val="002060"/>
                </a:solidFill>
              </a:rPr>
              <a:t>Altération de la perception des mots</a:t>
            </a:r>
          </a:p>
          <a:p>
            <a:pPr lvl="1">
              <a:lnSpc>
                <a:spcPct val="100000"/>
              </a:lnSpc>
            </a:pPr>
            <a:r>
              <a:rPr lang="fr-FR" sz="2200" dirty="0">
                <a:solidFill>
                  <a:srgbClr val="002060"/>
                </a:solidFill>
              </a:rPr>
              <a:t>Distraction </a:t>
            </a:r>
            <a:r>
              <a:rPr lang="fr-FR" sz="1700" i="1" dirty="0">
                <a:solidFill>
                  <a:srgbClr val="002060"/>
                </a:solidFill>
              </a:rPr>
              <a:t>(Schmidt et al, </a:t>
            </a:r>
            <a:r>
              <a:rPr lang="en-US" sz="1700" i="1" dirty="0">
                <a:solidFill>
                  <a:srgbClr val="002060"/>
                </a:solidFill>
              </a:rPr>
              <a:t>Child Dev, </a:t>
            </a:r>
            <a:r>
              <a:rPr lang="fr-FR" sz="1700" i="1" dirty="0">
                <a:solidFill>
                  <a:srgbClr val="002060"/>
                </a:solidFill>
              </a:rPr>
              <a:t>2008). </a:t>
            </a:r>
            <a:endParaRPr lang="fr-FR" sz="2200" i="1" dirty="0">
              <a:solidFill>
                <a:srgbClr val="002060"/>
              </a:solidFill>
            </a:endParaRPr>
          </a:p>
          <a:p>
            <a:pPr lvl="1">
              <a:lnSpc>
                <a:spcPct val="100000"/>
              </a:lnSpc>
            </a:pPr>
            <a:r>
              <a:rPr lang="fr-FR" sz="2200" dirty="0">
                <a:solidFill>
                  <a:srgbClr val="002060"/>
                </a:solidFill>
              </a:rPr>
              <a:t>Effet délétère de l’exposition pendant le sommeil </a:t>
            </a:r>
            <a:r>
              <a:rPr lang="fr-FR" sz="1700" i="1" dirty="0">
                <a:solidFill>
                  <a:srgbClr val="002060"/>
                </a:solidFill>
              </a:rPr>
              <a:t>(Nichols et al, </a:t>
            </a:r>
            <a:r>
              <a:rPr lang="en-US" sz="1700" i="1" dirty="0" err="1">
                <a:solidFill>
                  <a:srgbClr val="002060"/>
                </a:solidFill>
              </a:rPr>
              <a:t>Pediatr</a:t>
            </a:r>
            <a:r>
              <a:rPr lang="en-US" sz="1700" i="1" dirty="0">
                <a:solidFill>
                  <a:srgbClr val="002060"/>
                </a:solidFill>
              </a:rPr>
              <a:t> Res, </a:t>
            </a:r>
            <a:r>
              <a:rPr lang="fr-FR" sz="1700" i="1" dirty="0">
                <a:solidFill>
                  <a:srgbClr val="002060"/>
                </a:solidFill>
              </a:rPr>
              <a:t>2022)</a:t>
            </a:r>
            <a:r>
              <a:rPr lang="fr-FR" sz="2200" i="1" dirty="0">
                <a:solidFill>
                  <a:srgbClr val="002060"/>
                </a:solidFill>
              </a:rPr>
              <a:t>.</a:t>
            </a:r>
            <a:r>
              <a:rPr lang="fr-FR" sz="1700" i="1" dirty="0">
                <a:solidFill>
                  <a:srgbClr val="002060"/>
                </a:solidFill>
              </a:rPr>
              <a:t> </a:t>
            </a:r>
            <a:endParaRPr lang="fr-FR" sz="2200" i="1" dirty="0">
              <a:solidFill>
                <a:srgbClr val="002060"/>
              </a:solidFill>
            </a:endParaRPr>
          </a:p>
          <a:p>
            <a:pPr>
              <a:lnSpc>
                <a:spcPct val="100000"/>
              </a:lnSpc>
            </a:pPr>
            <a:r>
              <a:rPr lang="fr-FR" sz="2600" dirty="0">
                <a:solidFill>
                  <a:srgbClr val="002060"/>
                </a:solidFill>
              </a:rPr>
              <a:t>Déplacement de tâche</a:t>
            </a:r>
          </a:p>
          <a:p>
            <a:pPr>
              <a:lnSpc>
                <a:spcPct val="100000"/>
              </a:lnSpc>
            </a:pPr>
            <a:r>
              <a:rPr lang="fr-FR" sz="2600" dirty="0">
                <a:solidFill>
                  <a:srgbClr val="002060"/>
                </a:solidFill>
              </a:rPr>
              <a:t>Support à la fois trop riche et trop pauvre: </a:t>
            </a:r>
          </a:p>
          <a:p>
            <a:pPr lvl="1">
              <a:lnSpc>
                <a:spcPct val="100000"/>
              </a:lnSpc>
            </a:pPr>
            <a:r>
              <a:rPr lang="fr-FR" sz="2200" dirty="0">
                <a:solidFill>
                  <a:srgbClr val="002060"/>
                </a:solidFill>
              </a:rPr>
              <a:t>Trop riches en stimulations visuelles, auditives</a:t>
            </a:r>
          </a:p>
          <a:p>
            <a:pPr lvl="1">
              <a:lnSpc>
                <a:spcPct val="100000"/>
              </a:lnSpc>
            </a:pPr>
            <a:r>
              <a:rPr lang="fr-FR" sz="2200" dirty="0">
                <a:solidFill>
                  <a:srgbClr val="002060"/>
                </a:solidFill>
              </a:rPr>
              <a:t>Version appauvrie de la réalité</a:t>
            </a:r>
          </a:p>
          <a:p>
            <a:endParaRPr lang="fr-FR" dirty="0">
              <a:solidFill>
                <a:srgbClr val="002060"/>
              </a:solidFill>
            </a:endParaRPr>
          </a:p>
          <a:p>
            <a:endParaRPr lang="fr-FR" dirty="0">
              <a:solidFill>
                <a:srgbClr val="002060"/>
              </a:solidFill>
            </a:endParaRPr>
          </a:p>
        </p:txBody>
      </p:sp>
    </p:spTree>
    <p:extLst>
      <p:ext uri="{BB962C8B-B14F-4D97-AF65-F5344CB8AC3E}">
        <p14:creationId xmlns:p14="http://schemas.microsoft.com/office/powerpoint/2010/main" val="104336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iterate type="lt">
                                    <p:tmAbs val="0"/>
                                  </p:iterate>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iterate type="lt">
                                    <p:tmAbs val="0"/>
                                  </p:iterate>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iterate type="lt">
                                    <p:tmAbs val="0"/>
                                  </p:iterate>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iterate type="lt">
                                    <p:tmAbs val="0"/>
                                  </p:iterate>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0"/>
                                  </p:iterate>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iterate type="lt">
                                    <p:tmAbs val="0"/>
                                  </p:iterate>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iterate type="lt">
                                    <p:tmAbs val="0"/>
                                  </p:iterate>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iterate type="lt">
                                    <p:tmAbs val="0"/>
                                  </p:iterate>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80A62C-13E3-E8B8-E9EB-8087B3FB8F31}"/>
              </a:ext>
            </a:extLst>
          </p:cNvPr>
          <p:cNvSpPr>
            <a:spLocks noGrp="1"/>
          </p:cNvSpPr>
          <p:nvPr>
            <p:ph type="title"/>
          </p:nvPr>
        </p:nvSpPr>
        <p:spPr>
          <a:xfrm>
            <a:off x="838200" y="365126"/>
            <a:ext cx="10515600" cy="717226"/>
          </a:xfrm>
        </p:spPr>
        <p:txBody>
          <a:bodyPr>
            <a:normAutofit/>
          </a:bodyPr>
          <a:lstStyle/>
          <a:p>
            <a:pPr algn="ctr"/>
            <a:r>
              <a:rPr lang="fr-FR" sz="3600" dirty="0">
                <a:solidFill>
                  <a:srgbClr val="1E37B2"/>
                </a:solidFill>
              </a:rPr>
              <a:t>Cognition globale, langage oral</a:t>
            </a:r>
          </a:p>
        </p:txBody>
      </p:sp>
      <p:sp>
        <p:nvSpPr>
          <p:cNvPr id="3" name="Espace réservé du contenu 2">
            <a:extLst>
              <a:ext uri="{FF2B5EF4-FFF2-40B4-BE49-F238E27FC236}">
                <a16:creationId xmlns:a16="http://schemas.microsoft.com/office/drawing/2014/main" id="{734C8CDD-010D-CF83-332C-39740A986383}"/>
              </a:ext>
            </a:extLst>
          </p:cNvPr>
          <p:cNvSpPr>
            <a:spLocks noGrp="1"/>
          </p:cNvSpPr>
          <p:nvPr>
            <p:ph idx="1"/>
          </p:nvPr>
        </p:nvSpPr>
        <p:spPr>
          <a:xfrm>
            <a:off x="838200" y="1458604"/>
            <a:ext cx="10515600" cy="5239543"/>
          </a:xfrm>
        </p:spPr>
        <p:txBody>
          <a:bodyPr>
            <a:normAutofit/>
          </a:bodyPr>
          <a:lstStyle/>
          <a:p>
            <a:pPr>
              <a:lnSpc>
                <a:spcPct val="110000"/>
              </a:lnSpc>
            </a:pPr>
            <a:r>
              <a:rPr lang="fr-FR" sz="2400" dirty="0">
                <a:solidFill>
                  <a:srgbClr val="002060"/>
                </a:solidFill>
              </a:rPr>
              <a:t>Avant 3 ans: </a:t>
            </a:r>
          </a:p>
          <a:p>
            <a:pPr lvl="1">
              <a:lnSpc>
                <a:spcPct val="110000"/>
              </a:lnSpc>
            </a:pPr>
            <a:r>
              <a:rPr lang="fr-FR" sz="1800" dirty="0">
                <a:solidFill>
                  <a:srgbClr val="002060"/>
                </a:solidFill>
              </a:rPr>
              <a:t>Effet délétère: langage, attention </a:t>
            </a:r>
            <a:r>
              <a:rPr lang="fr-FR" sz="1800" i="1" dirty="0">
                <a:solidFill>
                  <a:srgbClr val="002060"/>
                </a:solidFill>
              </a:rPr>
              <a:t> </a:t>
            </a:r>
            <a:r>
              <a:rPr lang="fr-FR" sz="1100" i="1" dirty="0">
                <a:solidFill>
                  <a:srgbClr val="002060"/>
                </a:solidFill>
              </a:rPr>
              <a:t>(Anderson et al, </a:t>
            </a:r>
            <a:r>
              <a:rPr lang="fr-FR" sz="1100" i="1" dirty="0" err="1">
                <a:solidFill>
                  <a:srgbClr val="002060"/>
                </a:solidFill>
              </a:rPr>
              <a:t>Pediatrics</a:t>
            </a:r>
            <a:r>
              <a:rPr lang="fr-FR" sz="1100" i="1" dirty="0">
                <a:solidFill>
                  <a:srgbClr val="002060"/>
                </a:solidFill>
              </a:rPr>
              <a:t> 2017).</a:t>
            </a:r>
          </a:p>
          <a:p>
            <a:pPr lvl="1">
              <a:lnSpc>
                <a:spcPct val="110000"/>
              </a:lnSpc>
            </a:pPr>
            <a:r>
              <a:rPr lang="fr-FR" sz="1800" dirty="0">
                <a:solidFill>
                  <a:srgbClr val="002060"/>
                </a:solidFill>
              </a:rPr>
              <a:t>Cohorte USA: performances en lecture et en mémoire de travail d’enfants de 6 ans corrélées négativement avec  temps d’exposition à la télévision avant leur 3 ans.</a:t>
            </a:r>
            <a:r>
              <a:rPr lang="fr-FR" sz="1800" i="1" dirty="0">
                <a:solidFill>
                  <a:srgbClr val="002060"/>
                </a:solidFill>
              </a:rPr>
              <a:t> </a:t>
            </a:r>
            <a:r>
              <a:rPr lang="fr-FR" sz="1100" i="1" dirty="0">
                <a:solidFill>
                  <a:srgbClr val="002060"/>
                </a:solidFill>
              </a:rPr>
              <a:t>(Zimmerman et al, Arch </a:t>
            </a:r>
            <a:r>
              <a:rPr lang="fr-FR" sz="1100" i="1" dirty="0" err="1">
                <a:solidFill>
                  <a:srgbClr val="002060"/>
                </a:solidFill>
              </a:rPr>
              <a:t>Pediatr</a:t>
            </a:r>
            <a:r>
              <a:rPr lang="fr-FR" sz="1100" i="1" dirty="0">
                <a:solidFill>
                  <a:srgbClr val="002060"/>
                </a:solidFill>
              </a:rPr>
              <a:t> </a:t>
            </a:r>
            <a:r>
              <a:rPr lang="fr-FR" sz="1100" i="1" dirty="0" err="1">
                <a:solidFill>
                  <a:srgbClr val="002060"/>
                </a:solidFill>
              </a:rPr>
              <a:t>Adolesc</a:t>
            </a:r>
            <a:r>
              <a:rPr lang="fr-FR" sz="1100" i="1" dirty="0">
                <a:solidFill>
                  <a:srgbClr val="002060"/>
                </a:solidFill>
              </a:rPr>
              <a:t> Med, 2005)</a:t>
            </a:r>
            <a:endParaRPr lang="fr-FR" sz="1400" i="1" dirty="0">
              <a:solidFill>
                <a:srgbClr val="002060"/>
              </a:solidFill>
            </a:endParaRPr>
          </a:p>
          <a:p>
            <a:pPr>
              <a:lnSpc>
                <a:spcPct val="110000"/>
              </a:lnSpc>
            </a:pPr>
            <a:r>
              <a:rPr lang="fr-FR" sz="2400" dirty="0">
                <a:solidFill>
                  <a:srgbClr val="002060"/>
                </a:solidFill>
              </a:rPr>
              <a:t>De 2 à 5 ans: </a:t>
            </a:r>
          </a:p>
          <a:p>
            <a:pPr lvl="1">
              <a:lnSpc>
                <a:spcPct val="110000"/>
              </a:lnSpc>
            </a:pPr>
            <a:r>
              <a:rPr lang="fr-FR" sz="1800" dirty="0">
                <a:solidFill>
                  <a:srgbClr val="002060"/>
                </a:solidFill>
              </a:rPr>
              <a:t>Etude allemande: étude transversale 296 dyades mère-enfant </a:t>
            </a:r>
            <a:r>
              <a:rPr lang="fr-FR" sz="1100" i="1" dirty="0">
                <a:solidFill>
                  <a:srgbClr val="002060"/>
                </a:solidFill>
              </a:rPr>
              <a:t>(</a:t>
            </a:r>
            <a:r>
              <a:rPr lang="fr-FR" sz="1100" i="1" dirty="0" err="1">
                <a:solidFill>
                  <a:srgbClr val="002060"/>
                </a:solidFill>
              </a:rPr>
              <a:t>Scwharzer</a:t>
            </a:r>
            <a:r>
              <a:rPr lang="fr-FR" sz="1100" i="1" dirty="0">
                <a:solidFill>
                  <a:srgbClr val="002060"/>
                </a:solidFill>
              </a:rPr>
              <a:t> et al, </a:t>
            </a:r>
            <a:r>
              <a:rPr lang="en-US" sz="1100" i="1" dirty="0" err="1">
                <a:solidFill>
                  <a:srgbClr val="002060"/>
                </a:solidFill>
                <a:effectLst/>
                <a:latin typeface="Calibri" panose="020F0502020204030204" pitchFamily="34" charset="0"/>
                <a:ea typeface="Calibri" panose="020F0502020204030204" pitchFamily="34" charset="0"/>
                <a:cs typeface="Liberation Serif"/>
              </a:rPr>
              <a:t>Pediatr</a:t>
            </a:r>
            <a:r>
              <a:rPr lang="en-US" sz="1100" i="1" dirty="0">
                <a:solidFill>
                  <a:srgbClr val="002060"/>
                </a:solidFill>
                <a:effectLst/>
                <a:latin typeface="Calibri" panose="020F0502020204030204" pitchFamily="34" charset="0"/>
                <a:ea typeface="Calibri" panose="020F0502020204030204" pitchFamily="34" charset="0"/>
                <a:cs typeface="Liberation Serif"/>
              </a:rPr>
              <a:t> Res , </a:t>
            </a:r>
            <a:r>
              <a:rPr lang="fr-FR" sz="1100" i="1" dirty="0">
                <a:solidFill>
                  <a:srgbClr val="002060"/>
                </a:solidFill>
              </a:rPr>
              <a:t>2021)</a:t>
            </a:r>
            <a:endParaRPr lang="fr-FR" sz="700"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lvl="2">
              <a:lnSpc>
                <a:spcPct val="110000"/>
              </a:lnSpc>
            </a:pPr>
            <a:r>
              <a:rPr lang="fr-FR" sz="14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Si usage excessif par la mère: 4 fois plus de risque d’être exposé plus d’1 heure/j. </a:t>
            </a:r>
          </a:p>
          <a:p>
            <a:pPr lvl="2">
              <a:lnSpc>
                <a:spcPct val="110000"/>
              </a:lnSpc>
            </a:pPr>
            <a:r>
              <a:rPr lang="fr-FR" sz="1400" dirty="0">
                <a:solidFill>
                  <a:srgbClr val="002060"/>
                </a:solidFill>
                <a:latin typeface="Calibri" panose="020F0502020204030204" pitchFamily="34" charset="0"/>
                <a:ea typeface="Calibri" panose="020F0502020204030204" pitchFamily="34" charset="0"/>
                <a:cs typeface="Calibri" panose="020F0502020204030204" pitchFamily="34" charset="0"/>
              </a:rPr>
              <a:t>T</a:t>
            </a:r>
            <a:r>
              <a:rPr lang="fr-FR" sz="14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emps &gt; 1h/j ou un temps de TV &gt; 30 min/j </a:t>
            </a:r>
            <a:r>
              <a:rPr lang="fr-FR" sz="1400" dirty="0">
                <a:solidFill>
                  <a:srgbClr val="002060"/>
                </a:solidFill>
                <a:latin typeface="Calibri" panose="020F0502020204030204" pitchFamily="34" charset="0"/>
                <a:ea typeface="Calibri" panose="020F0502020204030204" pitchFamily="34" charset="0"/>
                <a:cs typeface="Calibri" panose="020F0502020204030204" pitchFamily="34" charset="0"/>
              </a:rPr>
              <a:t>négativement </a:t>
            </a:r>
            <a:r>
              <a:rPr lang="fr-FR" sz="14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corrélés aux performances cognitives globales, langagières, socio-émotionnelles mais pas en motricité fine ou globale. </a:t>
            </a:r>
          </a:p>
          <a:p>
            <a:pPr lvl="2">
              <a:lnSpc>
                <a:spcPct val="110000"/>
              </a:lnSpc>
            </a:pPr>
            <a:r>
              <a:rPr lang="fr-FR" sz="1400" dirty="0">
                <a:solidFill>
                  <a:srgbClr val="002060"/>
                </a:solidFill>
                <a:latin typeface="Calibri" panose="020F0502020204030204" pitchFamily="34" charset="0"/>
                <a:ea typeface="Calibri" panose="020F0502020204030204" pitchFamily="34" charset="0"/>
                <a:cs typeface="Calibri" panose="020F0502020204030204" pitchFamily="34" charset="0"/>
              </a:rPr>
              <a:t>E</a:t>
            </a:r>
            <a:r>
              <a:rPr lang="fr-FR" sz="14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ffet délétère non compensé par interactions mère-enfant.</a:t>
            </a:r>
          </a:p>
          <a:p>
            <a:pPr lvl="1">
              <a:lnSpc>
                <a:spcPct val="110000"/>
              </a:lnSpc>
            </a:pPr>
            <a:r>
              <a:rPr lang="fr-FR"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Cohorte Canadienne: </a:t>
            </a:r>
            <a:r>
              <a:rPr lang="fr-FR" sz="1800" dirty="0">
                <a:solidFill>
                  <a:srgbClr val="002060"/>
                </a:solidFill>
              </a:rPr>
              <a:t>étude longitudinale 2241 enfants, évalués à 2 ans,</a:t>
            </a:r>
            <a:r>
              <a:rPr lang="en-US" sz="12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fr-FR" sz="1800" dirty="0">
                <a:solidFill>
                  <a:srgbClr val="002060"/>
                </a:solidFill>
              </a:rPr>
              <a:t>3 ans et 5 ans </a:t>
            </a:r>
            <a:r>
              <a:rPr lang="fr-FR" sz="1100" i="1" dirty="0">
                <a:solidFill>
                  <a:srgbClr val="002060"/>
                </a:solidFill>
              </a:rPr>
              <a:t>(</a:t>
            </a:r>
            <a:r>
              <a:rPr lang="fr-FR" sz="1100" i="1" dirty="0" err="1">
                <a:solidFill>
                  <a:srgbClr val="002060"/>
                </a:solidFill>
              </a:rPr>
              <a:t>Madigan</a:t>
            </a:r>
            <a:r>
              <a:rPr lang="fr-FR" sz="1100" i="1" dirty="0">
                <a:solidFill>
                  <a:srgbClr val="002060"/>
                </a:solidFill>
              </a:rPr>
              <a:t> et al, </a:t>
            </a:r>
            <a:r>
              <a:rPr lang="en-US" sz="11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JAMA </a:t>
            </a:r>
            <a:r>
              <a:rPr lang="en-US" sz="1100" i="1"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Pediatr</a:t>
            </a:r>
            <a:r>
              <a:rPr lang="en-US" sz="11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fr-FR" sz="1100" i="1" dirty="0">
                <a:solidFill>
                  <a:srgbClr val="002060"/>
                </a:solidFill>
              </a:rPr>
              <a:t>2019). </a:t>
            </a:r>
            <a:endParaRPr lang="fr-FR" sz="1200" i="1" dirty="0">
              <a:solidFill>
                <a:srgbClr val="002060"/>
              </a:solidFill>
            </a:endParaRPr>
          </a:p>
          <a:p>
            <a:pPr lvl="2">
              <a:lnSpc>
                <a:spcPct val="110000"/>
              </a:lnSpc>
            </a:pPr>
            <a:r>
              <a:rPr lang="fr-FR" sz="14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Performances </a:t>
            </a:r>
            <a:r>
              <a:rPr lang="fr-FR" sz="1400" dirty="0">
                <a:solidFill>
                  <a:srgbClr val="002060"/>
                </a:solidFill>
                <a:effectLst/>
                <a:latin typeface="Calibri" panose="020F0502020204030204" pitchFamily="34" charset="0"/>
                <a:ea typeface="Calibri" panose="020F0502020204030204" pitchFamily="34" charset="0"/>
              </a:rPr>
              <a:t>motricité fine et globale, communication, résolution de problème et relations sociales </a:t>
            </a:r>
            <a:r>
              <a:rPr lang="fr-FR" sz="14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corrélées négativement au temps d’exposition, à chaque évaluation.  </a:t>
            </a:r>
          </a:p>
          <a:p>
            <a:pPr lvl="2">
              <a:lnSpc>
                <a:spcPct val="110000"/>
              </a:lnSpc>
            </a:pPr>
            <a:r>
              <a:rPr lang="fr-FR" sz="1400" dirty="0">
                <a:solidFill>
                  <a:srgbClr val="002060"/>
                </a:solidFill>
                <a:latin typeface="Calibri" panose="020F0502020204030204" pitchFamily="34" charset="0"/>
                <a:ea typeface="Calibri" panose="020F0502020204030204" pitchFamily="34" charset="0"/>
                <a:cs typeface="Calibri" panose="020F0502020204030204" pitchFamily="34" charset="0"/>
              </a:rPr>
              <a:t>N</a:t>
            </a:r>
            <a:r>
              <a:rPr lang="fr-FR" sz="14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iveau d’exposition élevé à 24 mois prédit de moins bonnes performances cognitives à 60 mois.</a:t>
            </a:r>
            <a:endParaRPr lang="fr-FR" sz="1400" dirty="0">
              <a:solidFill>
                <a:srgbClr val="002060"/>
              </a:solidFill>
            </a:endParaRPr>
          </a:p>
        </p:txBody>
      </p:sp>
    </p:spTree>
    <p:extLst>
      <p:ext uri="{BB962C8B-B14F-4D97-AF65-F5344CB8AC3E}">
        <p14:creationId xmlns:p14="http://schemas.microsoft.com/office/powerpoint/2010/main" val="34945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448FA0-C681-CE98-9695-13A4BD8E6B61}"/>
              </a:ext>
            </a:extLst>
          </p:cNvPr>
          <p:cNvSpPr>
            <a:spLocks noGrp="1"/>
          </p:cNvSpPr>
          <p:nvPr>
            <p:ph type="title"/>
          </p:nvPr>
        </p:nvSpPr>
        <p:spPr/>
        <p:txBody>
          <a:bodyPr>
            <a:normAutofit/>
          </a:bodyPr>
          <a:lstStyle/>
          <a:p>
            <a:pPr algn="ctr"/>
            <a:r>
              <a:rPr lang="fr-FR" sz="3600" dirty="0">
                <a:solidFill>
                  <a:srgbClr val="1E37B2"/>
                </a:solidFill>
              </a:rPr>
              <a:t>Langage écrit</a:t>
            </a:r>
            <a:endParaRPr lang="fr-FR" sz="3600" dirty="0"/>
          </a:p>
        </p:txBody>
      </p:sp>
      <p:sp>
        <p:nvSpPr>
          <p:cNvPr id="3" name="Espace réservé du contenu 2">
            <a:extLst>
              <a:ext uri="{FF2B5EF4-FFF2-40B4-BE49-F238E27FC236}">
                <a16:creationId xmlns:a16="http://schemas.microsoft.com/office/drawing/2014/main" id="{D811B749-A7A2-8226-A1A3-2B8808F8A18A}"/>
              </a:ext>
            </a:extLst>
          </p:cNvPr>
          <p:cNvSpPr>
            <a:spLocks noGrp="1"/>
          </p:cNvSpPr>
          <p:nvPr>
            <p:ph idx="1"/>
          </p:nvPr>
        </p:nvSpPr>
        <p:spPr>
          <a:xfrm>
            <a:off x="838200" y="1825624"/>
            <a:ext cx="10515600" cy="4967061"/>
          </a:xfrm>
        </p:spPr>
        <p:txBody>
          <a:bodyPr>
            <a:normAutofit/>
          </a:bodyPr>
          <a:lstStyle/>
          <a:p>
            <a:pPr>
              <a:lnSpc>
                <a:spcPct val="110000"/>
              </a:lnSpc>
            </a:pPr>
            <a:r>
              <a:rPr lang="fr-FR" dirty="0">
                <a:solidFill>
                  <a:srgbClr val="002060"/>
                </a:solidFill>
              </a:rPr>
              <a:t>De 5 à 8 ans: l’enjeu de la lecture</a:t>
            </a:r>
          </a:p>
          <a:p>
            <a:pPr lvl="1">
              <a:lnSpc>
                <a:spcPct val="110000"/>
              </a:lnSpc>
            </a:pPr>
            <a:r>
              <a:rPr lang="fr-FR" sz="2000" dirty="0">
                <a:solidFill>
                  <a:srgbClr val="002060"/>
                </a:solidFill>
              </a:rPr>
              <a:t>Vocabulaire des livres plus riche que celui à l’oral</a:t>
            </a:r>
          </a:p>
          <a:p>
            <a:pPr lvl="1">
              <a:lnSpc>
                <a:spcPct val="110000"/>
              </a:lnSpc>
            </a:pPr>
            <a:r>
              <a:rPr lang="fr-FR" sz="2000" dirty="0">
                <a:solidFill>
                  <a:srgbClr val="002060"/>
                </a:solidFill>
              </a:rPr>
              <a:t>Plus l’enfant connaît de mots, plus il lit facilement et y prend plaisir </a:t>
            </a:r>
            <a:r>
              <a:rPr lang="fr-FR" sz="1600" i="1" dirty="0">
                <a:solidFill>
                  <a:srgbClr val="002060"/>
                </a:solidFill>
              </a:rPr>
              <a:t>(</a:t>
            </a:r>
            <a:r>
              <a:rPr lang="en-US" sz="1600" i="1" dirty="0">
                <a:solidFill>
                  <a:srgbClr val="002060"/>
                </a:solidFill>
              </a:rPr>
              <a:t>Stanovich, Adv Child Dev </a:t>
            </a:r>
            <a:r>
              <a:rPr lang="en-US" sz="1600" i="1" dirty="0" err="1">
                <a:solidFill>
                  <a:srgbClr val="002060"/>
                </a:solidFill>
              </a:rPr>
              <a:t>Behav</a:t>
            </a:r>
            <a:r>
              <a:rPr lang="en-US" sz="1600" i="1" dirty="0">
                <a:solidFill>
                  <a:srgbClr val="002060"/>
                </a:solidFill>
              </a:rPr>
              <a:t>, 1993) </a:t>
            </a:r>
            <a:r>
              <a:rPr lang="fr-FR" sz="1600" i="1" dirty="0">
                <a:solidFill>
                  <a:srgbClr val="002060"/>
                </a:solidFill>
              </a:rPr>
              <a:t>.</a:t>
            </a:r>
            <a:r>
              <a:rPr lang="en-US" sz="1600" i="1" dirty="0">
                <a:solidFill>
                  <a:srgbClr val="002060"/>
                </a:solidFill>
              </a:rPr>
              <a:t> </a:t>
            </a:r>
            <a:endParaRPr lang="fr-FR" sz="2000" i="1" dirty="0">
              <a:solidFill>
                <a:srgbClr val="002060"/>
              </a:solidFill>
            </a:endParaRPr>
          </a:p>
          <a:p>
            <a:pPr lvl="1">
              <a:lnSpc>
                <a:spcPct val="110000"/>
              </a:lnSpc>
            </a:pPr>
            <a:r>
              <a:rPr lang="fr-FR" sz="2000" dirty="0">
                <a:solidFill>
                  <a:srgbClr val="002060"/>
                </a:solidFill>
              </a:rPr>
              <a:t>Temps passé devant les écrans à 6 ans négativement corrélé aux performances de lecture à 7 et 10 ans et au temps de lecture-loisir, deux éléments corrélés positivement aux performances scolaires </a:t>
            </a:r>
            <a:r>
              <a:rPr lang="fr-FR" sz="1600" i="1" dirty="0">
                <a:solidFill>
                  <a:srgbClr val="002060"/>
                </a:solidFill>
              </a:rPr>
              <a:t>(</a:t>
            </a:r>
            <a:r>
              <a:rPr lang="fr-FR" sz="1600" i="1" dirty="0" err="1">
                <a:solidFill>
                  <a:srgbClr val="002060"/>
                </a:solidFill>
              </a:rPr>
              <a:t>Supper</a:t>
            </a:r>
            <a:r>
              <a:rPr lang="fr-FR" sz="1600" i="1" dirty="0">
                <a:solidFill>
                  <a:srgbClr val="002060"/>
                </a:solidFill>
              </a:rPr>
              <a:t> et al, </a:t>
            </a:r>
            <a:r>
              <a:rPr lang="en-US" sz="1600" i="1" dirty="0">
                <a:solidFill>
                  <a:srgbClr val="002060"/>
                </a:solidFill>
              </a:rPr>
              <a:t>Front Psychol, </a:t>
            </a:r>
            <a:r>
              <a:rPr lang="fr-FR" sz="1600" i="1" dirty="0">
                <a:solidFill>
                  <a:srgbClr val="002060"/>
                </a:solidFill>
              </a:rPr>
              <a:t>2021) </a:t>
            </a:r>
            <a:endParaRPr lang="fr-FR" sz="2000" i="1" dirty="0">
              <a:solidFill>
                <a:srgbClr val="002060"/>
              </a:solidFill>
            </a:endParaRPr>
          </a:p>
          <a:p>
            <a:pPr lvl="2">
              <a:lnSpc>
                <a:spcPct val="110000"/>
              </a:lnSpc>
            </a:pPr>
            <a:r>
              <a:rPr lang="fr-FR" sz="1800" dirty="0">
                <a:solidFill>
                  <a:srgbClr val="002060"/>
                </a:solidFill>
              </a:rPr>
              <a:t>Temps passé devant un écran: au détriment temps de lecture et interactions parents/enfants. </a:t>
            </a:r>
          </a:p>
          <a:p>
            <a:pPr lvl="2">
              <a:lnSpc>
                <a:spcPct val="110000"/>
              </a:lnSpc>
            </a:pPr>
            <a:r>
              <a:rPr lang="fr-FR" sz="1800" dirty="0">
                <a:solidFill>
                  <a:srgbClr val="002060"/>
                </a:solidFill>
              </a:rPr>
              <a:t>Exposition aux écrans est responsable d’une altération des capacités d’attention et de concentration, et d’une inclinaison de l’enfant vers des activités sources de plaisir immédiat sans effort (Mol et al, </a:t>
            </a:r>
            <a:r>
              <a:rPr lang="en-US" sz="1800" dirty="0">
                <a:solidFill>
                  <a:srgbClr val="002060"/>
                </a:solidFill>
              </a:rPr>
              <a:t>Psychol Bull , </a:t>
            </a:r>
            <a:r>
              <a:rPr lang="fr-FR" sz="1800" dirty="0">
                <a:solidFill>
                  <a:srgbClr val="002060"/>
                </a:solidFill>
              </a:rPr>
              <a:t>2011) . </a:t>
            </a:r>
            <a:endParaRPr lang="en-US" sz="1800" dirty="0">
              <a:solidFill>
                <a:srgbClr val="002060"/>
              </a:solidFill>
            </a:endParaRPr>
          </a:p>
          <a:p>
            <a:endParaRPr lang="fr-FR" sz="4000" dirty="0"/>
          </a:p>
        </p:txBody>
      </p:sp>
    </p:spTree>
    <p:extLst>
      <p:ext uri="{BB962C8B-B14F-4D97-AF65-F5344CB8AC3E}">
        <p14:creationId xmlns:p14="http://schemas.microsoft.com/office/powerpoint/2010/main" val="904491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3FB769-0DBC-D6AE-7B3F-9514D0AD0E3A}"/>
              </a:ext>
            </a:extLst>
          </p:cNvPr>
          <p:cNvSpPr>
            <a:spLocks noGrp="1"/>
          </p:cNvSpPr>
          <p:nvPr>
            <p:ph type="title"/>
          </p:nvPr>
        </p:nvSpPr>
        <p:spPr>
          <a:xfrm>
            <a:off x="838200" y="365126"/>
            <a:ext cx="10515600" cy="1069392"/>
          </a:xfrm>
        </p:spPr>
        <p:txBody>
          <a:bodyPr>
            <a:normAutofit/>
          </a:bodyPr>
          <a:lstStyle/>
          <a:p>
            <a:pPr algn="ctr"/>
            <a:r>
              <a:rPr lang="fr-FR" sz="3600" dirty="0">
                <a:solidFill>
                  <a:srgbClr val="1E37B2"/>
                </a:solidFill>
              </a:rPr>
              <a:t>Physiologie de l’attention </a:t>
            </a:r>
            <a:br>
              <a:rPr lang="fr-FR" sz="3600" dirty="0">
                <a:solidFill>
                  <a:srgbClr val="1E37B2"/>
                </a:solidFill>
              </a:rPr>
            </a:br>
            <a:r>
              <a:rPr lang="fr-FR" sz="2000" i="1" dirty="0">
                <a:solidFill>
                  <a:srgbClr val="1E37B2"/>
                </a:solidFill>
              </a:rPr>
              <a:t>(Lachaux 2011 et 2015)</a:t>
            </a:r>
            <a:endParaRPr lang="fr-FR" sz="3600" i="1" dirty="0">
              <a:solidFill>
                <a:srgbClr val="1E37B2"/>
              </a:solidFill>
            </a:endParaRPr>
          </a:p>
        </p:txBody>
      </p:sp>
      <p:sp>
        <p:nvSpPr>
          <p:cNvPr id="3" name="Espace réservé du contenu 2">
            <a:extLst>
              <a:ext uri="{FF2B5EF4-FFF2-40B4-BE49-F238E27FC236}">
                <a16:creationId xmlns:a16="http://schemas.microsoft.com/office/drawing/2014/main" id="{C74979E9-D41B-9834-DE31-20C1749331F1}"/>
              </a:ext>
            </a:extLst>
          </p:cNvPr>
          <p:cNvSpPr>
            <a:spLocks noGrp="1"/>
          </p:cNvSpPr>
          <p:nvPr>
            <p:ph idx="1"/>
          </p:nvPr>
        </p:nvSpPr>
        <p:spPr>
          <a:xfrm>
            <a:off x="838200" y="1882388"/>
            <a:ext cx="10515600" cy="4351338"/>
          </a:xfrm>
        </p:spPr>
        <p:txBody>
          <a:bodyPr>
            <a:normAutofit lnSpcReduction="10000"/>
          </a:bodyPr>
          <a:lstStyle/>
          <a:p>
            <a:pPr>
              <a:lnSpc>
                <a:spcPct val="110000"/>
              </a:lnSpc>
            </a:pPr>
            <a:r>
              <a:rPr lang="fr-FR" sz="2400" dirty="0">
                <a:solidFill>
                  <a:srgbClr val="002060"/>
                </a:solidFill>
              </a:rPr>
              <a:t>Deux types d’attention, en étroite interaction:</a:t>
            </a:r>
          </a:p>
          <a:p>
            <a:pPr lvl="1">
              <a:lnSpc>
                <a:spcPct val="110000"/>
              </a:lnSpc>
            </a:pPr>
            <a:r>
              <a:rPr lang="fr-FR" sz="2000" dirty="0">
                <a:solidFill>
                  <a:srgbClr val="002060"/>
                </a:solidFill>
              </a:rPr>
              <a:t>Endogène: « top-down »: volontaire et consciente</a:t>
            </a:r>
          </a:p>
          <a:p>
            <a:pPr lvl="1">
              <a:lnSpc>
                <a:spcPct val="110000"/>
              </a:lnSpc>
            </a:pPr>
            <a:r>
              <a:rPr lang="fr-FR" sz="2000" dirty="0">
                <a:solidFill>
                  <a:srgbClr val="002060"/>
                </a:solidFill>
              </a:rPr>
              <a:t>Exogène: « </a:t>
            </a:r>
            <a:r>
              <a:rPr lang="fr-FR" sz="2000" dirty="0" err="1">
                <a:solidFill>
                  <a:srgbClr val="002060"/>
                </a:solidFill>
              </a:rPr>
              <a:t>bottom</a:t>
            </a:r>
            <a:r>
              <a:rPr lang="fr-FR" sz="2000" dirty="0">
                <a:solidFill>
                  <a:srgbClr val="002060"/>
                </a:solidFill>
              </a:rPr>
              <a:t>-up »: involontaire et inconsciente, activée par les stimulations sensorielles. Stimuli lumineux, mouvements (surtout si rapides pour le petit enfant), sons</a:t>
            </a:r>
          </a:p>
          <a:p>
            <a:pPr>
              <a:lnSpc>
                <a:spcPct val="110000"/>
              </a:lnSpc>
            </a:pPr>
            <a:r>
              <a:rPr lang="fr-FR" sz="2400" dirty="0">
                <a:solidFill>
                  <a:srgbClr val="002060"/>
                </a:solidFill>
              </a:rPr>
              <a:t>Concentration=un type d’attention, </a:t>
            </a:r>
            <a:r>
              <a:rPr lang="fr-FR" sz="2400" b="1" dirty="0">
                <a:solidFill>
                  <a:srgbClr val="002060"/>
                </a:solidFill>
              </a:rPr>
              <a:t>endogène,</a:t>
            </a:r>
            <a:r>
              <a:rPr lang="fr-FR" sz="2400" dirty="0">
                <a:solidFill>
                  <a:srgbClr val="002060"/>
                </a:solidFill>
              </a:rPr>
              <a:t> </a:t>
            </a:r>
            <a:r>
              <a:rPr lang="fr-FR" sz="2400" b="1" dirty="0">
                <a:solidFill>
                  <a:srgbClr val="002060"/>
                </a:solidFill>
              </a:rPr>
              <a:t>soutenue, dirigée </a:t>
            </a:r>
            <a:r>
              <a:rPr lang="fr-FR" sz="2400" dirty="0">
                <a:solidFill>
                  <a:srgbClr val="002060"/>
                </a:solidFill>
              </a:rPr>
              <a:t>vers une tâche choisie. </a:t>
            </a:r>
          </a:p>
          <a:p>
            <a:pPr>
              <a:lnSpc>
                <a:spcPct val="110000"/>
              </a:lnSpc>
            </a:pPr>
            <a:r>
              <a:rPr lang="fr-FR" sz="2400" dirty="0">
                <a:solidFill>
                  <a:srgbClr val="002060"/>
                </a:solidFill>
              </a:rPr>
              <a:t>Implique un filtrage « pré-attentionnel » des stimuli sensoriels et des pensées:</a:t>
            </a:r>
          </a:p>
          <a:p>
            <a:pPr lvl="1">
              <a:lnSpc>
                <a:spcPct val="110000"/>
              </a:lnSpc>
            </a:pPr>
            <a:r>
              <a:rPr lang="fr-FR" sz="2000" dirty="0">
                <a:solidFill>
                  <a:srgbClr val="002060"/>
                </a:solidFill>
              </a:rPr>
              <a:t>Ecarter les stimuli non pertinents (distracteurs), </a:t>
            </a:r>
          </a:p>
          <a:p>
            <a:pPr lvl="1">
              <a:lnSpc>
                <a:spcPct val="110000"/>
              </a:lnSpc>
            </a:pPr>
            <a:r>
              <a:rPr lang="fr-FR" sz="2000" dirty="0">
                <a:solidFill>
                  <a:srgbClr val="002060"/>
                </a:solidFill>
              </a:rPr>
              <a:t>Prendre en compte les signaux utiles (alertes). </a:t>
            </a:r>
          </a:p>
          <a:p>
            <a:pPr lvl="1">
              <a:lnSpc>
                <a:spcPct val="110000"/>
              </a:lnSpc>
            </a:pPr>
            <a:r>
              <a:rPr lang="fr-FR" sz="2000" dirty="0">
                <a:solidFill>
                  <a:srgbClr val="002060"/>
                </a:solidFill>
              </a:rPr>
              <a:t>Réponses réflexes aux stimuli contrebalancées par des processus d’inhibition (ou atténuation) dont certains sont mobilisables volontairement.</a:t>
            </a:r>
          </a:p>
        </p:txBody>
      </p:sp>
    </p:spTree>
    <p:extLst>
      <p:ext uri="{BB962C8B-B14F-4D97-AF65-F5344CB8AC3E}">
        <p14:creationId xmlns:p14="http://schemas.microsoft.com/office/powerpoint/2010/main" val="3488739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80A62C-13E3-E8B8-E9EB-8087B3FB8F31}"/>
              </a:ext>
            </a:extLst>
          </p:cNvPr>
          <p:cNvSpPr>
            <a:spLocks noGrp="1"/>
          </p:cNvSpPr>
          <p:nvPr>
            <p:ph type="title"/>
          </p:nvPr>
        </p:nvSpPr>
        <p:spPr/>
        <p:txBody>
          <a:bodyPr>
            <a:normAutofit/>
          </a:bodyPr>
          <a:lstStyle/>
          <a:p>
            <a:pPr algn="ctr"/>
            <a:r>
              <a:rPr lang="fr-FR" sz="3600" dirty="0">
                <a:solidFill>
                  <a:srgbClr val="1E37B2"/>
                </a:solidFill>
              </a:rPr>
              <a:t>Physiologie de l’attention</a:t>
            </a:r>
          </a:p>
        </p:txBody>
      </p:sp>
      <p:sp>
        <p:nvSpPr>
          <p:cNvPr id="3" name="Espace réservé du contenu 2">
            <a:extLst>
              <a:ext uri="{FF2B5EF4-FFF2-40B4-BE49-F238E27FC236}">
                <a16:creationId xmlns:a16="http://schemas.microsoft.com/office/drawing/2014/main" id="{734C8CDD-010D-CF83-332C-39740A986383}"/>
              </a:ext>
            </a:extLst>
          </p:cNvPr>
          <p:cNvSpPr>
            <a:spLocks noGrp="1"/>
          </p:cNvSpPr>
          <p:nvPr>
            <p:ph idx="1"/>
          </p:nvPr>
        </p:nvSpPr>
        <p:spPr/>
        <p:txBody>
          <a:bodyPr>
            <a:normAutofit fontScale="70000" lnSpcReduction="20000"/>
          </a:bodyPr>
          <a:lstStyle/>
          <a:p>
            <a:pPr>
              <a:lnSpc>
                <a:spcPct val="120000"/>
              </a:lnSpc>
            </a:pPr>
            <a:r>
              <a:rPr lang="fr-FR" dirty="0">
                <a:solidFill>
                  <a:srgbClr val="002060"/>
                </a:solidFill>
              </a:rPr>
              <a:t>Guidée par la recherche de plaisir: activation du système de récompense, rôle de la dopamine</a:t>
            </a:r>
          </a:p>
          <a:p>
            <a:pPr>
              <a:lnSpc>
                <a:spcPct val="120000"/>
              </a:lnSpc>
            </a:pPr>
            <a:r>
              <a:rPr lang="fr-FR" dirty="0">
                <a:solidFill>
                  <a:srgbClr val="002060"/>
                </a:solidFill>
              </a:rPr>
              <a:t>Deux types d’activation: </a:t>
            </a:r>
          </a:p>
          <a:p>
            <a:pPr lvl="1">
              <a:lnSpc>
                <a:spcPct val="120000"/>
              </a:lnSpc>
            </a:pPr>
            <a:r>
              <a:rPr lang="fr-FR" dirty="0">
                <a:solidFill>
                  <a:srgbClr val="002060"/>
                </a:solidFill>
              </a:rPr>
              <a:t>Nouveauté: forte activation du système de récompense, forte libération de dopamine</a:t>
            </a:r>
          </a:p>
          <a:p>
            <a:pPr lvl="1">
              <a:lnSpc>
                <a:spcPct val="120000"/>
              </a:lnSpc>
            </a:pPr>
            <a:r>
              <a:rPr lang="fr-FR" dirty="0">
                <a:solidFill>
                  <a:srgbClr val="002060"/>
                </a:solidFill>
              </a:rPr>
              <a:t>Perspective d’une récompense à long terme: activation moindre, moindre libération de dopamine.</a:t>
            </a:r>
          </a:p>
          <a:p>
            <a:pPr>
              <a:lnSpc>
                <a:spcPct val="120000"/>
              </a:lnSpc>
            </a:pPr>
            <a:r>
              <a:rPr lang="fr-FR" dirty="0">
                <a:solidFill>
                  <a:srgbClr val="002060"/>
                </a:solidFill>
              </a:rPr>
              <a:t>Effet immédiat d’un niveau de dopamine élevé: système de récompense plus sensible à la perspective d’une récompense à court terme. </a:t>
            </a:r>
          </a:p>
          <a:p>
            <a:pPr>
              <a:lnSpc>
                <a:spcPct val="120000"/>
              </a:lnSpc>
            </a:pPr>
            <a:r>
              <a:rPr lang="fr-FR" dirty="0">
                <a:solidFill>
                  <a:srgbClr val="002060"/>
                </a:solidFill>
              </a:rPr>
              <a:t>Effet à moyen et long termes d’un niveau de dopamine maintenu élevé: dégénérescence des connexions du NA avec structures de récompense à long terme au profit de celles à court terme. </a:t>
            </a:r>
          </a:p>
          <a:p>
            <a:pPr>
              <a:lnSpc>
                <a:spcPct val="120000"/>
              </a:lnSpc>
            </a:pPr>
            <a:r>
              <a:rPr lang="fr-FR" dirty="0">
                <a:solidFill>
                  <a:srgbClr val="002060"/>
                </a:solidFill>
              </a:rPr>
              <a:t>Cercle vicieux: course après les « shoots » de dopamine </a:t>
            </a:r>
          </a:p>
          <a:p>
            <a:pPr>
              <a:lnSpc>
                <a:spcPct val="120000"/>
              </a:lnSpc>
            </a:pPr>
            <a:r>
              <a:rPr lang="fr-FR" dirty="0">
                <a:solidFill>
                  <a:srgbClr val="002060"/>
                </a:solidFill>
              </a:rPr>
              <a:t>Un mécanisme clé des comportement compulsifs et des addictions. </a:t>
            </a:r>
          </a:p>
        </p:txBody>
      </p:sp>
    </p:spTree>
    <p:extLst>
      <p:ext uri="{BB962C8B-B14F-4D97-AF65-F5344CB8AC3E}">
        <p14:creationId xmlns:p14="http://schemas.microsoft.com/office/powerpoint/2010/main" val="3709609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80A62C-13E3-E8B8-E9EB-8087B3FB8F31}"/>
              </a:ext>
            </a:extLst>
          </p:cNvPr>
          <p:cNvSpPr>
            <a:spLocks noGrp="1"/>
          </p:cNvSpPr>
          <p:nvPr>
            <p:ph type="title"/>
          </p:nvPr>
        </p:nvSpPr>
        <p:spPr/>
        <p:txBody>
          <a:bodyPr>
            <a:normAutofit/>
          </a:bodyPr>
          <a:lstStyle/>
          <a:p>
            <a:pPr algn="ctr"/>
            <a:r>
              <a:rPr lang="fr-FR" sz="4000" dirty="0">
                <a:solidFill>
                  <a:srgbClr val="1E37B2"/>
                </a:solidFill>
              </a:rPr>
              <a:t>Captation de l’attention</a:t>
            </a:r>
            <a:br>
              <a:rPr lang="fr-FR" sz="4000" dirty="0">
                <a:solidFill>
                  <a:srgbClr val="1E37B2"/>
                </a:solidFill>
              </a:rPr>
            </a:br>
            <a:r>
              <a:rPr lang="fr-FR" sz="2200" i="1" dirty="0">
                <a:solidFill>
                  <a:srgbClr val="1E37B2"/>
                </a:solidFill>
              </a:rPr>
              <a:t>(Montag et al, </a:t>
            </a:r>
            <a:r>
              <a:rPr lang="en-US" sz="2200" i="1" dirty="0">
                <a:solidFill>
                  <a:srgbClr val="1E37B2"/>
                </a:solidFill>
                <a:effectLst/>
                <a:ea typeface="Calibri" panose="020F0502020204030204" pitchFamily="34" charset="0"/>
                <a:cs typeface="Times New Roman" panose="02020603050405020304" pitchFamily="18" charset="0"/>
              </a:rPr>
              <a:t>Int J Environ Res Public Health, </a:t>
            </a:r>
            <a:r>
              <a:rPr lang="fr-FR" sz="2200" i="1" dirty="0">
                <a:solidFill>
                  <a:srgbClr val="1E37B2"/>
                </a:solidFill>
              </a:rPr>
              <a:t>2019) </a:t>
            </a:r>
            <a:br>
              <a:rPr lang="fr-FR" sz="2200" i="1" dirty="0">
                <a:solidFill>
                  <a:srgbClr val="002060"/>
                </a:solidFill>
              </a:rPr>
            </a:br>
            <a:endParaRPr lang="fr-FR" sz="2200" i="1" dirty="0">
              <a:solidFill>
                <a:srgbClr val="1E37B2"/>
              </a:solidFill>
            </a:endParaRPr>
          </a:p>
        </p:txBody>
      </p:sp>
      <p:sp>
        <p:nvSpPr>
          <p:cNvPr id="3" name="Espace réservé du contenu 2">
            <a:extLst>
              <a:ext uri="{FF2B5EF4-FFF2-40B4-BE49-F238E27FC236}">
                <a16:creationId xmlns:a16="http://schemas.microsoft.com/office/drawing/2014/main" id="{734C8CDD-010D-CF83-332C-39740A986383}"/>
              </a:ext>
            </a:extLst>
          </p:cNvPr>
          <p:cNvSpPr>
            <a:spLocks noGrp="1"/>
          </p:cNvSpPr>
          <p:nvPr>
            <p:ph idx="1"/>
          </p:nvPr>
        </p:nvSpPr>
        <p:spPr/>
        <p:txBody>
          <a:bodyPr>
            <a:normAutofit/>
          </a:bodyPr>
          <a:lstStyle/>
          <a:p>
            <a:pPr>
              <a:lnSpc>
                <a:spcPct val="100000"/>
              </a:lnSpc>
            </a:pPr>
            <a:r>
              <a:rPr lang="fr-FR" dirty="0">
                <a:solidFill>
                  <a:srgbClr val="002060"/>
                </a:solidFill>
              </a:rPr>
              <a:t>Nouveautés, mouvements rapides</a:t>
            </a:r>
          </a:p>
          <a:p>
            <a:pPr>
              <a:lnSpc>
                <a:spcPct val="100000"/>
              </a:lnSpc>
            </a:pPr>
            <a:r>
              <a:rPr lang="fr-FR" dirty="0">
                <a:solidFill>
                  <a:srgbClr val="002060"/>
                </a:solidFill>
              </a:rPr>
              <a:t>Jeux vidéo, réseaux sociaux </a:t>
            </a:r>
          </a:p>
          <a:p>
            <a:pPr lvl="1">
              <a:lnSpc>
                <a:spcPct val="100000"/>
              </a:lnSpc>
            </a:pPr>
            <a:r>
              <a:rPr lang="fr-FR" dirty="0">
                <a:solidFill>
                  <a:srgbClr val="002060"/>
                </a:solidFill>
              </a:rPr>
              <a:t>Flux</a:t>
            </a:r>
          </a:p>
          <a:p>
            <a:pPr lvl="1">
              <a:lnSpc>
                <a:spcPct val="100000"/>
              </a:lnSpc>
            </a:pPr>
            <a:r>
              <a:rPr lang="fr-FR" dirty="0">
                <a:solidFill>
                  <a:srgbClr val="002060"/>
                </a:solidFill>
              </a:rPr>
              <a:t>Pression sociale</a:t>
            </a:r>
          </a:p>
          <a:p>
            <a:pPr lvl="1">
              <a:lnSpc>
                <a:spcPct val="100000"/>
              </a:lnSpc>
            </a:pPr>
            <a:r>
              <a:rPr lang="fr-FR" dirty="0">
                <a:solidFill>
                  <a:srgbClr val="002060"/>
                </a:solidFill>
              </a:rPr>
              <a:t>Fear of </a:t>
            </a:r>
            <a:r>
              <a:rPr lang="fr-FR" dirty="0" err="1">
                <a:solidFill>
                  <a:srgbClr val="002060"/>
                </a:solidFill>
              </a:rPr>
              <a:t>Missing</a:t>
            </a:r>
            <a:r>
              <a:rPr lang="fr-FR" dirty="0">
                <a:solidFill>
                  <a:srgbClr val="002060"/>
                </a:solidFill>
              </a:rPr>
              <a:t> Out (FOMO) </a:t>
            </a:r>
          </a:p>
          <a:p>
            <a:pPr lvl="1">
              <a:lnSpc>
                <a:spcPct val="100000"/>
              </a:lnSpc>
            </a:pPr>
            <a:r>
              <a:rPr lang="fr-FR" dirty="0" err="1">
                <a:solidFill>
                  <a:srgbClr val="002060"/>
                </a:solidFill>
              </a:rPr>
              <a:t>Mere</a:t>
            </a:r>
            <a:r>
              <a:rPr lang="fr-FR" dirty="0">
                <a:solidFill>
                  <a:srgbClr val="002060"/>
                </a:solidFill>
              </a:rPr>
              <a:t> </a:t>
            </a:r>
            <a:r>
              <a:rPr lang="fr-FR" dirty="0" err="1">
                <a:solidFill>
                  <a:srgbClr val="002060"/>
                </a:solidFill>
              </a:rPr>
              <a:t>exposure</a:t>
            </a:r>
            <a:r>
              <a:rPr lang="fr-FR" dirty="0">
                <a:solidFill>
                  <a:srgbClr val="002060"/>
                </a:solidFill>
              </a:rPr>
              <a:t> </a:t>
            </a:r>
            <a:r>
              <a:rPr lang="fr-FR" dirty="0" err="1">
                <a:solidFill>
                  <a:srgbClr val="002060"/>
                </a:solidFill>
              </a:rPr>
              <a:t>effect</a:t>
            </a:r>
            <a:endParaRPr lang="fr-FR" dirty="0">
              <a:solidFill>
                <a:srgbClr val="002060"/>
              </a:solidFill>
            </a:endParaRPr>
          </a:p>
          <a:p>
            <a:pPr>
              <a:lnSpc>
                <a:spcPct val="100000"/>
              </a:lnSpc>
            </a:pPr>
            <a:r>
              <a:rPr lang="fr-FR" dirty="0">
                <a:solidFill>
                  <a:srgbClr val="002060"/>
                </a:solidFill>
              </a:rPr>
              <a:t>Jeux vidéo:</a:t>
            </a:r>
          </a:p>
          <a:p>
            <a:pPr lvl="1">
              <a:lnSpc>
                <a:spcPct val="100000"/>
              </a:lnSpc>
            </a:pPr>
            <a:r>
              <a:rPr lang="fr-FR" dirty="0" err="1">
                <a:solidFill>
                  <a:srgbClr val="002060"/>
                </a:solidFill>
              </a:rPr>
              <a:t>Endowment</a:t>
            </a:r>
            <a:r>
              <a:rPr lang="fr-FR" dirty="0">
                <a:solidFill>
                  <a:srgbClr val="002060"/>
                </a:solidFill>
              </a:rPr>
              <a:t> </a:t>
            </a:r>
            <a:r>
              <a:rPr lang="fr-FR" dirty="0" err="1">
                <a:solidFill>
                  <a:srgbClr val="002060"/>
                </a:solidFill>
              </a:rPr>
              <a:t>effect</a:t>
            </a:r>
            <a:endParaRPr lang="fr-FR" dirty="0">
              <a:solidFill>
                <a:srgbClr val="002060"/>
              </a:solidFill>
            </a:endParaRPr>
          </a:p>
          <a:p>
            <a:pPr lvl="1">
              <a:lnSpc>
                <a:spcPct val="100000"/>
              </a:lnSpc>
            </a:pPr>
            <a:r>
              <a:rPr lang="fr-FR" dirty="0" err="1">
                <a:solidFill>
                  <a:srgbClr val="002060"/>
                </a:solidFill>
              </a:rPr>
              <a:t>Zeıgarnik</a:t>
            </a:r>
            <a:r>
              <a:rPr lang="fr-FR" dirty="0">
                <a:solidFill>
                  <a:srgbClr val="002060"/>
                </a:solidFill>
              </a:rPr>
              <a:t>/</a:t>
            </a:r>
            <a:r>
              <a:rPr lang="fr-FR" dirty="0" err="1">
                <a:solidFill>
                  <a:srgbClr val="002060"/>
                </a:solidFill>
              </a:rPr>
              <a:t>Ovsiankina</a:t>
            </a:r>
            <a:r>
              <a:rPr lang="fr-FR" dirty="0">
                <a:solidFill>
                  <a:srgbClr val="002060"/>
                </a:solidFill>
              </a:rPr>
              <a:t> </a:t>
            </a:r>
            <a:r>
              <a:rPr lang="fr-FR" dirty="0" err="1">
                <a:solidFill>
                  <a:srgbClr val="002060"/>
                </a:solidFill>
              </a:rPr>
              <a:t>Effect</a:t>
            </a:r>
            <a:endParaRPr lang="fr-FR" dirty="0">
              <a:solidFill>
                <a:srgbClr val="002060"/>
              </a:solidFill>
            </a:endParaRPr>
          </a:p>
          <a:p>
            <a:endParaRPr lang="fr-FR" dirty="0">
              <a:solidFill>
                <a:srgbClr val="002060"/>
              </a:solidFill>
            </a:endParaRPr>
          </a:p>
        </p:txBody>
      </p:sp>
    </p:spTree>
    <p:extLst>
      <p:ext uri="{BB962C8B-B14F-4D97-AF65-F5344CB8AC3E}">
        <p14:creationId xmlns:p14="http://schemas.microsoft.com/office/powerpoint/2010/main" val="171616090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2379</TotalTime>
  <Words>7527</Words>
  <Application>Microsoft Office PowerPoint</Application>
  <PresentationFormat>Grand écran</PresentationFormat>
  <Paragraphs>564</Paragraphs>
  <Slides>36</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36</vt:i4>
      </vt:variant>
    </vt:vector>
  </HeadingPairs>
  <TitlesOfParts>
    <vt:vector size="46" baseType="lpstr">
      <vt:lpstr>Microsoft JhengHei</vt:lpstr>
      <vt:lpstr>Yu Mincho</vt:lpstr>
      <vt:lpstr>Arial</vt:lpstr>
      <vt:lpstr>Calibri</vt:lpstr>
      <vt:lpstr>Calibri Light</vt:lpstr>
      <vt:lpstr>Liberation Serif</vt:lpstr>
      <vt:lpstr>MV Boli</vt:lpstr>
      <vt:lpstr>Times New Roman</vt:lpstr>
      <vt:lpstr>Wingdings</vt:lpstr>
      <vt:lpstr>Thème Office</vt:lpstr>
      <vt:lpstr>Ecrans: santé en péril</vt:lpstr>
      <vt:lpstr>Bref historique</vt:lpstr>
      <vt:lpstr>Neuro-développement Quelques notions fondamentales</vt:lpstr>
      <vt:lpstr>Et les écrans dans tout ça?</vt:lpstr>
      <vt:lpstr>Cognition globale, langage oral</vt:lpstr>
      <vt:lpstr>Langage écrit</vt:lpstr>
      <vt:lpstr>Physiologie de l’attention  (Lachaux 2011 et 2015)</vt:lpstr>
      <vt:lpstr>Physiologie de l’attention</vt:lpstr>
      <vt:lpstr>Captation de l’attention (Montag et al, Int J Environ Res Public Health, 2019)  </vt:lpstr>
      <vt:lpstr>Destruction de l’attention</vt:lpstr>
      <vt:lpstr>Destruction de l’attention</vt:lpstr>
      <vt:lpstr>Jeux vidéo</vt:lpstr>
      <vt:lpstr>Jeu vidéo et amélioration des capacités attentionnelles: la grande illusion</vt:lpstr>
      <vt:lpstr>Sommeil et Ecrans</vt:lpstr>
      <vt:lpstr>                                                                         *Institut national du sommeil et de la vigilance. 22Ème journée du Sommeil. Le sommeil des enfants et de leurs parents.  **Etude IPSOS pour l’Observatoire de la Parentalité et de l’Education au Numérique et l’Union Nationale des Familles 2022. </vt:lpstr>
      <vt:lpstr>Etat des lieux en France  (Etude IPSOS OPEN, 2022; INSV, 2022; INSV, 2020) </vt:lpstr>
      <vt:lpstr>Physiologie du Sommeil</vt:lpstr>
      <vt:lpstr>Dette de sommeil et santé: adultes</vt:lpstr>
      <vt:lpstr>Dette de sommeil et santé: enfants</vt:lpstr>
      <vt:lpstr>Sommeil et écrans</vt:lpstr>
      <vt:lpstr>Maladies cardio-vasculaires et écrans</vt:lpstr>
      <vt:lpstr>Maladies cardio-vasculaires et écrans  Sédentarité</vt:lpstr>
      <vt:lpstr>Sédentarité en France</vt:lpstr>
      <vt:lpstr>Présentation PowerPoint</vt:lpstr>
      <vt:lpstr>Maladies cardio-vasculaires et écrans Syndrome métabolique: surpoids, obésité, diabète, HTA</vt:lpstr>
      <vt:lpstr>Ecrans et publicité: aliments HFSS</vt:lpstr>
      <vt:lpstr>Comportement sous influence: la publicité</vt:lpstr>
      <vt:lpstr>Œil et écrans</vt:lpstr>
      <vt:lpstr>Pollution environnementale et santé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servanemouton@sfr.fr</dc:creator>
  <cp:lastModifiedBy>Emmanuel Prados</cp:lastModifiedBy>
  <cp:revision>35</cp:revision>
  <dcterms:created xsi:type="dcterms:W3CDTF">2022-11-21T14:44:05Z</dcterms:created>
  <dcterms:modified xsi:type="dcterms:W3CDTF">2023-03-04T12:26:17Z</dcterms:modified>
</cp:coreProperties>
</file>